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media/image1.wmf" ContentType="image/x-wmf"/>
  <Override PartName="/ppt/media/image8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wmf" ContentType="image/x-wmf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1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7.wm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Рисунок 208" descr=""/>
          <p:cNvPicPr/>
          <p:nvPr/>
        </p:nvPicPr>
        <p:blipFill>
          <a:blip r:embed="rId1"/>
          <a:stretch/>
        </p:blipFill>
        <p:spPr>
          <a:xfrm>
            <a:off x="1897200" y="263520"/>
            <a:ext cx="6427800" cy="109008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  <p:sp>
        <p:nvSpPr>
          <p:cNvPr id="77" name="TextBox 7"/>
          <p:cNvSpPr/>
          <p:nvPr/>
        </p:nvSpPr>
        <p:spPr>
          <a:xfrm>
            <a:off x="4611600" y="4264200"/>
            <a:ext cx="4784400" cy="92700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8" name="Picture 5" descr="sarat01"/>
          <p:cNvPicPr/>
          <p:nvPr/>
        </p:nvPicPr>
        <p:blipFill>
          <a:blip r:embed="rId2"/>
          <a:stretch/>
        </p:blipFill>
        <p:spPr>
          <a:xfrm>
            <a:off x="8803440" y="22320"/>
            <a:ext cx="878400" cy="140436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79" name="Рисунок 1" descr=""/>
          <p:cNvPicPr/>
          <p:nvPr/>
        </p:nvPicPr>
        <p:blipFill>
          <a:blip r:embed="rId3"/>
          <a:stretch/>
        </p:blipFill>
        <p:spPr>
          <a:xfrm>
            <a:off x="250920" y="88920"/>
            <a:ext cx="1608840" cy="135396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80" name="Скругленный прямоугольник 12"/>
          <p:cNvSpPr/>
          <p:nvPr/>
        </p:nvSpPr>
        <p:spPr>
          <a:xfrm>
            <a:off x="892080" y="1644840"/>
            <a:ext cx="8499240" cy="25776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ru-RU" sz="3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Соблюдение обязательных требований законодательства в сфере образования </a:t>
            </a:r>
            <a:endParaRPr b="0" lang="ru-RU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Box 7_ 5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Скругленный прямоугольник 12_ 4"/>
          <p:cNvSpPr/>
          <p:nvPr/>
        </p:nvSpPr>
        <p:spPr>
          <a:xfrm>
            <a:off x="2102760" y="180000"/>
            <a:ext cx="6341040" cy="6231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ВЫДАЧА ДОКУМЕНТОВ ОБ ОБРАЗОВАНИИ И (ИЛИ) О КВАЛИФИКАЦИИ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Скругленный прямоугольник 10_ 8"/>
          <p:cNvSpPr/>
          <p:nvPr/>
        </p:nvSpPr>
        <p:spPr>
          <a:xfrm>
            <a:off x="360000" y="1260000"/>
            <a:ext cx="9179640" cy="32270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0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</a:t>
            </a: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Организации, осуществляющие образовательную деятельность по основным общеобразовательным программам и программам среднего профессионального образования, имеющие государственную аккредитацию, выдают по итогам прохождения ГИА документы, образца, установленного государством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Box 7_ 11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Скругленный прямоугольник 12_ 21"/>
          <p:cNvSpPr/>
          <p:nvPr/>
        </p:nvSpPr>
        <p:spPr>
          <a:xfrm>
            <a:off x="2102760" y="135720"/>
            <a:ext cx="6341040" cy="6674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ВЫДАЧА ДОКУМЕНТОВ ОБ ОБРАЗОВАНИИ И (ИЛИ) О КВАЛИФИКАЦИИ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Скругленный прямоугольник 8_ 15"/>
          <p:cNvSpPr/>
          <p:nvPr/>
        </p:nvSpPr>
        <p:spPr>
          <a:xfrm>
            <a:off x="134280" y="868680"/>
            <a:ext cx="5014800" cy="42876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Организации, осуществляющие образовательную деятельность по дополнительным профессиональным программам дополнительного профессионального образования, выдают документы о квалификации</a:t>
            </a:r>
            <a:br>
              <a:rPr sz="2000"/>
            </a:b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по образцу и в порядке, который установлен этими организациями самостоятельно, в том числе форма, размер, цветовое решение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Скругленный прямоугольник 8_ 24"/>
          <p:cNvSpPr/>
          <p:nvPr/>
        </p:nvSpPr>
        <p:spPr>
          <a:xfrm>
            <a:off x="5397480" y="900360"/>
            <a:ext cx="4600440" cy="42184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Организации осуществляющие образовательную деятельность по программам профессионального обучения, самостоятельно устанавливают образцы выдаваемого свидетельства о профессии рабочего, должности служащего, также самостоятельно определяют форму, размер, цветовое оформление, порядок их заполнения. Бланки свидетельств, порядок их заполнения и выдачи (а также выдачи дубликатов) утверждаются локальным нормативным актом учреждения.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Box 7_ 12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Скругленный прямоугольник 12_ 22"/>
          <p:cNvSpPr/>
          <p:nvPr/>
        </p:nvSpPr>
        <p:spPr>
          <a:xfrm>
            <a:off x="528480" y="135720"/>
            <a:ext cx="9211680" cy="6674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ПИСЬМО МИНИСТЕРСТВА ОБРАЗОВАНИЯ ОТ 11.03.2024 № 01-25/2593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0" name="" descr=""/>
          <p:cNvPicPr/>
          <p:nvPr/>
        </p:nvPicPr>
        <p:blipFill>
          <a:blip r:embed="rId1"/>
          <a:stretch/>
        </p:blipFill>
        <p:spPr>
          <a:xfrm>
            <a:off x="213480" y="855720"/>
            <a:ext cx="3241440" cy="4799160"/>
          </a:xfrm>
          <a:prstGeom prst="rect">
            <a:avLst/>
          </a:prstGeom>
          <a:ln w="0">
            <a:noFill/>
          </a:ln>
        </p:spPr>
      </p:pic>
      <p:pic>
        <p:nvPicPr>
          <p:cNvPr id="131" name="" descr=""/>
          <p:cNvPicPr/>
          <p:nvPr/>
        </p:nvPicPr>
        <p:blipFill>
          <a:blip r:embed="rId2"/>
          <a:stretch/>
        </p:blipFill>
        <p:spPr>
          <a:xfrm>
            <a:off x="3703680" y="833760"/>
            <a:ext cx="2918520" cy="4836240"/>
          </a:xfrm>
          <a:prstGeom prst="rect">
            <a:avLst/>
          </a:prstGeom>
          <a:ln w="0">
            <a:noFill/>
          </a:ln>
        </p:spPr>
      </p:pic>
      <p:pic>
        <p:nvPicPr>
          <p:cNvPr id="132" name="" descr=""/>
          <p:cNvPicPr/>
          <p:nvPr/>
        </p:nvPicPr>
        <p:blipFill>
          <a:blip r:embed="rId3"/>
          <a:stretch/>
        </p:blipFill>
        <p:spPr>
          <a:xfrm>
            <a:off x="6765120" y="863280"/>
            <a:ext cx="3078720" cy="4746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Box 7_ 2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Скругленный прямоугольник 12_ 23"/>
          <p:cNvSpPr/>
          <p:nvPr/>
        </p:nvSpPr>
        <p:spPr>
          <a:xfrm>
            <a:off x="2102760" y="96480"/>
            <a:ext cx="6341040" cy="6674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ВЫДАЧА ДОКУМЕНТОВ ОБ ОБРАЗОВАНИИ И (ИЛИ) О КВАЛИФИКАЦИИ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Скругленный прямоугольник 14_ 3"/>
          <p:cNvSpPr/>
          <p:nvPr/>
        </p:nvSpPr>
        <p:spPr>
          <a:xfrm>
            <a:off x="282960" y="1010160"/>
            <a:ext cx="9531720" cy="42278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ч. 3 ст. 19.30 КоАП РФ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выдача организацией, осуществляющей образовательную деятельность, по не имеющим государственной аккредитации образовательным программам документов об образовании, документов об образовании и о квалификации установленного в соответствии с законодательством об образовании образца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</a:t>
            </a: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влечет наложение административного штрафа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000000"/>
                </a:solidFill>
                <a:latin typeface="PT Astra Serif"/>
                <a:ea typeface="DejaVu Sans"/>
              </a:rPr>
              <a:t>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на должностных лиц в размере 50 тысяч рублей или дисквалификацию на срок от 6 месяцев до 1 года;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на юридических лиц - от 100 тысяч до 500 тысяч рублей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Box 7_ 4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Скругленный прямоугольник 12_ 5"/>
          <p:cNvSpPr/>
          <p:nvPr/>
        </p:nvSpPr>
        <p:spPr>
          <a:xfrm>
            <a:off x="2102760" y="135720"/>
            <a:ext cx="6341040" cy="4831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ФИС ФРДО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Скругленный прямоугольник 9"/>
          <p:cNvSpPr/>
          <p:nvPr/>
        </p:nvSpPr>
        <p:spPr>
          <a:xfrm>
            <a:off x="334440" y="688320"/>
            <a:ext cx="9524880" cy="806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Постановление правительства РФ от 31.05.2021 № 825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 федеральной информационной системе «Федеральный реестр сведений о документах об образовании и (или) о квалификации, документах об обучении»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Скругленный прямоугольник 11"/>
          <p:cNvSpPr/>
          <p:nvPr/>
        </p:nvSpPr>
        <p:spPr>
          <a:xfrm>
            <a:off x="326880" y="1616760"/>
            <a:ext cx="9524880" cy="806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Правила определяют порядок формирования и ведения ФИС ФРДО, в том числе порядок и сроки внесения в нее сведений о выданных в установленном порядке документах об образовании и (или) о квалификации, документах об обучении»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Скругленный прямоугольник 13"/>
          <p:cNvSpPr/>
          <p:nvPr/>
        </p:nvSpPr>
        <p:spPr>
          <a:xfrm>
            <a:off x="360000" y="2527920"/>
            <a:ext cx="9524880" cy="806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соответствии с пунктом 11 Правил формирования и ведения ФИС ФРДО органы и организации обеспечивают полноту, достоверность и актуальность сведений, внесенных в информационную систему.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Скругленный прямоугольник 17"/>
          <p:cNvSpPr/>
          <p:nvPr/>
        </p:nvSpPr>
        <p:spPr>
          <a:xfrm>
            <a:off x="367200" y="3426480"/>
            <a:ext cx="9524880" cy="21016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Сведения о документах об образовании, выдаваемых с 1 января 2021 г.: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лицам, освоившим образовательные программы, в том числе основного общего, среднего общего, среднего профессионального образования, а также основные программы профессионального обучения, подлежат внесению в информационную систему в течение 3 рабочих дней со дня выдачи указанных документов;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лицам, освоившим иные образовательные программы, подлежат внесению в информационную систему в течение 60 календарных дней со дня выдачи указанных документов.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Box 7_ 3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Скругленный прямоугольник 12_ 2"/>
          <p:cNvSpPr/>
          <p:nvPr/>
        </p:nvSpPr>
        <p:spPr>
          <a:xfrm>
            <a:off x="2102760" y="135720"/>
            <a:ext cx="6341040" cy="4831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ФИС ФРДО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Скругленный прямоугольник 14_ 4"/>
          <p:cNvSpPr/>
          <p:nvPr/>
        </p:nvSpPr>
        <p:spPr>
          <a:xfrm>
            <a:off x="282960" y="907920"/>
            <a:ext cx="9531720" cy="42184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КоАП РФ введена административная ответственность по ч. 1, 2  ст. 19.30.2. «Непредставление или несвоевременное представление сведений либо нарушение порядка внесения сведений в ФИС ФРДО»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(штраф по ч. 1 на должностных лиц - от 5 тысяч до 10 тысяч рублей; на юридических лиц - от 50 тысяч до 100 тысяч рублей;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штраф по ч. 2  - на должностных лиц в размере от 10 тысяч до 15 тысяч рублей;  на юридических лиц - от 100 тысяч до 150 тысяч рублей)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Box 7_ 13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Скругленный прямоугольник 12_ 3"/>
          <p:cNvSpPr/>
          <p:nvPr/>
        </p:nvSpPr>
        <p:spPr>
          <a:xfrm>
            <a:off x="573120" y="135720"/>
            <a:ext cx="8988480" cy="48312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СОЗДАНИЕ УСЛОВИЙ ДЛЯ ИНВАЛИДОВ И ЛИЦ С ОВЗ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Скругленный прямоугольник 8_ 7"/>
          <p:cNvSpPr/>
          <p:nvPr/>
        </p:nvSpPr>
        <p:spPr>
          <a:xfrm>
            <a:off x="180000" y="771840"/>
            <a:ext cx="9805680" cy="16311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Создание и обеспечение условий доступности для инвалидов объектов и предоставляемых услуг в сфере образования, которые установлены Приказом Минобрнауки № 1309, 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относится к обязательным требованиям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Скругленный прямоугольник 8_ 8"/>
          <p:cNvSpPr/>
          <p:nvPr/>
        </p:nvSpPr>
        <p:spPr>
          <a:xfrm>
            <a:off x="172800" y="2626920"/>
            <a:ext cx="9805680" cy="26632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За уклонение от исполнения требований к обеспечению доступности для инвалидов объектов социальной, инженерной и транспортной инфраструктур и предоставляемых услуг в соответствии статьей 9.13 КоАП РФ предусмотрена административная ответственность - 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наложение административного штрафа на должностных лиц в размере от двух тысяч до трех тысяч рублей; на юридических лиц - от двадцати тысяч до тридцати тысяч рублей.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Рисунок 329" descr=""/>
          <p:cNvPicPr/>
          <p:nvPr/>
        </p:nvPicPr>
        <p:blipFill>
          <a:blip r:embed="rId1"/>
          <a:stretch/>
        </p:blipFill>
        <p:spPr>
          <a:xfrm>
            <a:off x="1743120" y="291600"/>
            <a:ext cx="7072560" cy="74844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  <p:sp>
        <p:nvSpPr>
          <p:cNvPr id="150" name="TextBox 7"/>
          <p:cNvSpPr/>
          <p:nvPr/>
        </p:nvSpPr>
        <p:spPr>
          <a:xfrm>
            <a:off x="1642320" y="4377600"/>
            <a:ext cx="8148240" cy="34632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1" name="Picture 5" descr="sarat01"/>
          <p:cNvPicPr/>
          <p:nvPr/>
        </p:nvPicPr>
        <p:blipFill>
          <a:blip r:embed="rId2"/>
          <a:stretch/>
        </p:blipFill>
        <p:spPr>
          <a:xfrm>
            <a:off x="8853480" y="22320"/>
            <a:ext cx="831600" cy="996840"/>
          </a:xfrm>
          <a:prstGeom prst="rect">
            <a:avLst/>
          </a:prstGeom>
          <a:ln w="9525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pic>
        <p:nvPicPr>
          <p:cNvPr id="152" name="Рисунок 1" descr=""/>
          <p:cNvPicPr/>
          <p:nvPr/>
        </p:nvPicPr>
        <p:blipFill>
          <a:blip r:embed="rId3"/>
          <a:stretch/>
        </p:blipFill>
        <p:spPr>
          <a:xfrm>
            <a:off x="64080" y="88920"/>
            <a:ext cx="1667160" cy="929880"/>
          </a:xfrm>
          <a:prstGeom prst="rect">
            <a:avLst/>
          </a:prstGeom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</p:pic>
      <p:sp>
        <p:nvSpPr>
          <p:cNvPr id="153" name="Скругленный прямоугольник 3"/>
          <p:cNvSpPr/>
          <p:nvPr/>
        </p:nvSpPr>
        <p:spPr>
          <a:xfrm>
            <a:off x="753480" y="1167840"/>
            <a:ext cx="8798760" cy="129960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>
            <a:solidFill>
              <a:srgbClr val="475785"/>
            </a:solidFill>
            <a:round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Адрес: 410002, г. Саратов, ул. Соляная, 15.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Тел. 8 (845 2) 49-93-14; 49-92-48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E-mail: </a:t>
            </a:r>
            <a:r>
              <a:rPr b="1" lang="en-US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nadzor@minobr.saratov.gov.ru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Скругленный прямоугольник 5"/>
          <p:cNvSpPr/>
          <p:nvPr/>
        </p:nvSpPr>
        <p:spPr>
          <a:xfrm>
            <a:off x="1642320" y="2775600"/>
            <a:ext cx="7274880" cy="70452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>
            <a:solidFill>
              <a:srgbClr val="475785"/>
            </a:solidFill>
            <a:round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Сайт: </a:t>
            </a:r>
            <a:r>
              <a:rPr b="1" lang="en-US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minobr.saratov.gov.ru</a:t>
            </a:r>
            <a:endParaRPr b="0" lang="ru-RU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55" name="Рисунок 335" descr=""/>
          <p:cNvPicPr/>
          <p:nvPr/>
        </p:nvPicPr>
        <p:blipFill>
          <a:blip r:embed="rId4"/>
          <a:stretch/>
        </p:blipFill>
        <p:spPr>
          <a:xfrm>
            <a:off x="360" y="3917160"/>
            <a:ext cx="10073160" cy="174708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Box 7"/>
          <p:cNvSpPr/>
          <p:nvPr/>
        </p:nvSpPr>
        <p:spPr>
          <a:xfrm>
            <a:off x="1642320" y="4377600"/>
            <a:ext cx="8148240" cy="34632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Скругленный прямоугольник 12"/>
          <p:cNvSpPr/>
          <p:nvPr/>
        </p:nvSpPr>
        <p:spPr>
          <a:xfrm>
            <a:off x="2102760" y="180000"/>
            <a:ext cx="6258960" cy="556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6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НОРМАТИВНО-ПРАВОВАЯ БАЗА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Скругленный прямоугольник 10"/>
          <p:cNvSpPr/>
          <p:nvPr/>
        </p:nvSpPr>
        <p:spPr>
          <a:xfrm>
            <a:off x="352800" y="1889640"/>
            <a:ext cx="9536760" cy="7142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Постановление правительства РФ от 15.09.2020 № 1441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Правил оказания платных образовательных услуг»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Скругленный прямоугольник 10_2"/>
          <p:cNvSpPr/>
          <p:nvPr/>
        </p:nvSpPr>
        <p:spPr>
          <a:xfrm>
            <a:off x="360000" y="970200"/>
            <a:ext cx="9536760" cy="655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Федеральный закон от 29.12.2012 № 273-ФЗ «Об образовании в Российской Федерации</a:t>
            </a: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»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Скругленный прямоугольник 1"/>
          <p:cNvSpPr/>
          <p:nvPr/>
        </p:nvSpPr>
        <p:spPr>
          <a:xfrm>
            <a:off x="364320" y="2833200"/>
            <a:ext cx="9524880" cy="10036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Постановление правительства РФ от 31.05.2021 № 825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 федеральной информационной системе «Федеральный реестр сведений о документах об образовании и (или) о квалификации, документах об обучении»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Скругленный прямоугольник 6"/>
          <p:cNvSpPr/>
          <p:nvPr/>
        </p:nvSpPr>
        <p:spPr>
          <a:xfrm>
            <a:off x="367920" y="4020480"/>
            <a:ext cx="9461520" cy="10036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Минобрнауки России от 09.11.2015  № 1309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Порядка обеспечения условий доступности для инвалидов объектов и предоставляемых услуг в сфере образования, а также оказания им при этом необходимой помощи»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1"/>
          <p:cNvSpPr/>
          <p:nvPr/>
        </p:nvSpPr>
        <p:spPr>
          <a:xfrm>
            <a:off x="1642320" y="4377600"/>
            <a:ext cx="8148240" cy="34632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Скругленный прямоугольник 4"/>
          <p:cNvSpPr/>
          <p:nvPr/>
        </p:nvSpPr>
        <p:spPr>
          <a:xfrm>
            <a:off x="2102760" y="180000"/>
            <a:ext cx="6258960" cy="5562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6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НОРМАТИВНО-ПРАВОВАЯ БАЗА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Скругленный прямоугольник 10_ 1"/>
          <p:cNvSpPr/>
          <p:nvPr/>
        </p:nvSpPr>
        <p:spPr>
          <a:xfrm>
            <a:off x="404640" y="1848600"/>
            <a:ext cx="9454680" cy="11574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Минпросвещения России от 02.09.2020 № 458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Порядка приема на обучение по образовательным программам начального общего, основного общего и среднего общего образования»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Скругленный прямоугольник 10_ 2"/>
          <p:cNvSpPr/>
          <p:nvPr/>
        </p:nvSpPr>
        <p:spPr>
          <a:xfrm>
            <a:off x="426600" y="3089520"/>
            <a:ext cx="9462600" cy="11574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Минпросвещения России от 02.09.2020 № 457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Порядка приема на обучение по образовательным программам среднего профессионального образования»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Скругленный прямоугольник 10_ 3"/>
          <p:cNvSpPr/>
          <p:nvPr/>
        </p:nvSpPr>
        <p:spPr>
          <a:xfrm>
            <a:off x="486720" y="4330440"/>
            <a:ext cx="9424800" cy="11574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«Кодекс Российской Федерации об административных правонарушениях»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от 30.12.2001 № 195-ФЗ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Скругленный прямоугольник 2"/>
          <p:cNvSpPr/>
          <p:nvPr/>
        </p:nvSpPr>
        <p:spPr>
          <a:xfrm>
            <a:off x="388440" y="802440"/>
            <a:ext cx="9461520" cy="10036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ts val="1607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Минпросвещения России от 15.05.2020 № 236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Порядка приема на обучение по образовательным программам дошкольного образования»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Box 7_4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Скругленный прямоугольник 12_1"/>
          <p:cNvSpPr/>
          <p:nvPr/>
        </p:nvSpPr>
        <p:spPr>
          <a:xfrm>
            <a:off x="2102760" y="135720"/>
            <a:ext cx="6341040" cy="5558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ПЛАТНЫЕ ОБРАЗОВАТЕЛЬНЫЕ УСЛУГИ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Скругленный прямоугольник 8_1"/>
          <p:cNvSpPr/>
          <p:nvPr/>
        </p:nvSpPr>
        <p:spPr>
          <a:xfrm>
            <a:off x="309240" y="768600"/>
            <a:ext cx="9513000" cy="1076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Организации, осуществляющие образовательную деятельность, вправе осуществлять указанную деятельность за счет средств физических и (или) юридических лиц по договорам об оказании платных образовательных услуг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Скругленный прямоугольник 14_2"/>
          <p:cNvSpPr/>
          <p:nvPr/>
        </p:nvSpPr>
        <p:spPr>
          <a:xfrm>
            <a:off x="320760" y="3790800"/>
            <a:ext cx="9531720" cy="15879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Если образовательные услуги заказываются для иного лица (обучающегося), то оплату по договору должен произвести заказчик. Между исполнителем, заказчиком и обучающимся может быть заключен трехсторонний договор об оказании платных образовательных услуг. 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Скругленный прямоугольник 8_ 2"/>
          <p:cNvSpPr/>
          <p:nvPr/>
        </p:nvSpPr>
        <p:spPr>
          <a:xfrm>
            <a:off x="327600" y="1937520"/>
            <a:ext cx="9501840" cy="9565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Сведения, указанные в договоре об оказании платных образовательных услуг, должны соответствовать информации, размещенной на официальном сайте образовательной организации в сети Интернет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Скругленный прямоугольник 7"/>
          <p:cNvSpPr/>
          <p:nvPr/>
        </p:nvSpPr>
        <p:spPr>
          <a:xfrm>
            <a:off x="352080" y="2969280"/>
            <a:ext cx="9477360" cy="7142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П. 13 Постановления правительства РФ от 15.09.2020 № 1441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Правил оказания платных образовательных услуг»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7_ 8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Скругленный прямоугольник 12_ 18"/>
          <p:cNvSpPr/>
          <p:nvPr/>
        </p:nvSpPr>
        <p:spPr>
          <a:xfrm>
            <a:off x="379800" y="135720"/>
            <a:ext cx="9360360" cy="3992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ПЛАТНЫЕ ОБРАЗОВАТЕЛЬНЫЕ УСЛУГИ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Скругленный прямоугольник 8_ 1"/>
          <p:cNvSpPr/>
          <p:nvPr/>
        </p:nvSpPr>
        <p:spPr>
          <a:xfrm>
            <a:off x="82080" y="602640"/>
            <a:ext cx="9941040" cy="50673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000000"/>
                </a:solidFill>
                <a:latin typeface="PT Astra Serif"/>
                <a:ea typeface="DejaVu Sans"/>
              </a:rPr>
              <a:t>        </a:t>
            </a: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</a:t>
            </a: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 обнаружении недостатка платных образовательных услуг заказчик вправе: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а) безвозмездного оказания образовательных услуг;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б) соразмерного уменьшения стоимости оказанных платных образовательных услуг;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в) возмещения понесенных им расходов по устранению недостатков оказанных платных образовательных услуг своими силами или третьими лицами.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Если исполнитель нарушил сроки оказания платных образовательных услуг заказчик вправе по своему выбору: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а) назначить исполнителю новый срок, в течение которого исполнитель должен приступить к оказанию платных образовательных услуг и (или) закончить оказание платных образовательных услуг;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б) поручить оказать платные образовательные услуги третьим лицам за разумную цену и потребовать от исполнителя возмещения понесенных расходов;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в) потребовать уменьшения стоимости платных образовательных услуг;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г) расторгнуть договор.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Заказчик вправе потребовать полного возмещения убытков, причиненных ему в связи с нарушением сроков начала и (или) окончания оказания платных образовательных услуг, а также в связи с недостатками платных образовательных услуг.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По инициативе исполнителя договор может быть расторгнут в одностороннем порядке в следующих случаях: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а) применение к обучающемуся, достигшему возраста 15 лет, отчисления как меры дисциплинарного взыскания;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б) невыполнение обучающимся по профессиональной образовательной программе обязанностей по добросовестному освоению такой образовательной программы и выполнению учебного плана;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в) установление нарушения порядка приема в осуществляющую образовательную деятельность организацию, повлекшего по вине обучающегося его незаконное зачисление в эту образовательную организацию;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г) просрочка оплаты стоимости платных образовательных услуг;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ts val="1607"/>
              </a:lnSpc>
            </a:pPr>
            <a:r>
              <a:rPr b="1" lang="ru-RU" sz="1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д) невозможность надлежащего исполнения обязательств по оказанию платных образовательных услуг вследствие действий (бездействия) обучающегося.</a:t>
            </a:r>
            <a:endParaRPr b="0" lang="ru-RU" sz="11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7_ 7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Скругленный прямоугольник 12_ 17"/>
          <p:cNvSpPr/>
          <p:nvPr/>
        </p:nvSpPr>
        <p:spPr>
          <a:xfrm>
            <a:off x="2102760" y="135720"/>
            <a:ext cx="6341040" cy="5558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ПЛАТНЫЕ ОБРАЗОВАТЕЛЬНЫЕ УСЛУГИ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Скругленный прямоугольник 14_ 2"/>
          <p:cNvSpPr/>
          <p:nvPr/>
        </p:nvSpPr>
        <p:spPr>
          <a:xfrm>
            <a:off x="282960" y="952560"/>
            <a:ext cx="9531720" cy="394704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За несоблюдение пунктов 7, 9, 10, 11, 12, 13, 14 Правил оказания платных услуг статьей 19.30 КоАП РФ предусмотрена административная ответственность в виде наложения административного штрафа  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на должностных лиц в размере 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от 30 до 50 тыс. руб.,</a:t>
            </a:r>
            <a:r>
              <a:rPr b="1" lang="ru-RU" sz="2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на юридических лиц - </a:t>
            </a:r>
            <a:r>
              <a:rPr b="1" lang="ru-RU" sz="26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от 100 до 200 тыс. руб.</a:t>
            </a:r>
            <a:endParaRPr b="0" lang="ru-RU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7_ 1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Скругленный прямоугольник 12_ 1"/>
          <p:cNvSpPr/>
          <p:nvPr/>
        </p:nvSpPr>
        <p:spPr>
          <a:xfrm>
            <a:off x="2102760" y="135720"/>
            <a:ext cx="6341040" cy="518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ПОРЯДОК ПРИЕМА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Скругленный прямоугольник 8_ 4"/>
          <p:cNvSpPr/>
          <p:nvPr/>
        </p:nvSpPr>
        <p:spPr>
          <a:xfrm>
            <a:off x="305280" y="757080"/>
            <a:ext cx="9420120" cy="716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Ст. 55 Федерального закона от 29.12.2012 № 273-ФЗ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образовании в Российской Федерации»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Скругленный прямоугольник 8"/>
          <p:cNvSpPr/>
          <p:nvPr/>
        </p:nvSpPr>
        <p:spPr>
          <a:xfrm>
            <a:off x="284040" y="1648800"/>
            <a:ext cx="9461520" cy="10036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ts val="1607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Минпросвещения России от 15.05.2020 № 236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Порядка приема на обучение по образовательным программам дошкольного образования»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607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Скругленный прямоугольник 10_ 4"/>
          <p:cNvSpPr/>
          <p:nvPr/>
        </p:nvSpPr>
        <p:spPr>
          <a:xfrm>
            <a:off x="293040" y="2777040"/>
            <a:ext cx="9454680" cy="11574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Минпросвещения России от 02.09.2020 № 458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Порядка приема на обучение по образовательным программам начального общего, основного общего и среднего общего образования»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Скругленный прямоугольник 10_ 5"/>
          <p:cNvSpPr/>
          <p:nvPr/>
        </p:nvSpPr>
        <p:spPr>
          <a:xfrm>
            <a:off x="315000" y="4069800"/>
            <a:ext cx="9462600" cy="11574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Минпросвещения России от 02.09.2020 № 457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утверждении Порядка приема на обучение по образовательным программам среднего профессионального образования»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Box 7_ 9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Скругленный прямоугольник 12_ 19"/>
          <p:cNvSpPr/>
          <p:nvPr/>
        </p:nvSpPr>
        <p:spPr>
          <a:xfrm>
            <a:off x="2102760" y="135720"/>
            <a:ext cx="6341040" cy="5184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ПОРЯДОК ПРИЕМА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Скругленный прямоугольник 8_ 3"/>
          <p:cNvSpPr/>
          <p:nvPr/>
        </p:nvSpPr>
        <p:spPr>
          <a:xfrm>
            <a:off x="364680" y="846360"/>
            <a:ext cx="9420120" cy="8272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Основание возникновения образовательных отношений — заключение договора, издание распорядительного акта образовательной организации (юридические лица) 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Скругленный прямоугольник 8_ 5"/>
          <p:cNvSpPr/>
          <p:nvPr/>
        </p:nvSpPr>
        <p:spPr>
          <a:xfrm>
            <a:off x="372240" y="1796760"/>
            <a:ext cx="9420120" cy="8272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Основание возникновения образовательных отношений — заключение договора об образовании  (индивидуальные предприниматели) </a:t>
            </a: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Скругленный прямоугольник 14_ 1"/>
          <p:cNvSpPr/>
          <p:nvPr/>
        </p:nvSpPr>
        <p:spPr>
          <a:xfrm>
            <a:off x="282960" y="2820240"/>
            <a:ext cx="9531720" cy="23806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За несоблюдение порядка приема статьей ч. 5 ст. 19.30 КоАП РФ предусмотрена административная ответственность в виде наложения административного штрафа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на должностных лиц в размере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от 10 до 30 тыс. руб.,</a:t>
            </a: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на юридических лиц - </a:t>
            </a:r>
            <a:r>
              <a:rPr b="1" lang="ru-RU" sz="24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от 50 до 100 тыс. руб.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Box 7_ 10"/>
          <p:cNvSpPr/>
          <p:nvPr/>
        </p:nvSpPr>
        <p:spPr>
          <a:xfrm>
            <a:off x="1642320" y="4377600"/>
            <a:ext cx="815076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Скругленный прямоугольник 12_ 20"/>
          <p:cNvSpPr/>
          <p:nvPr/>
        </p:nvSpPr>
        <p:spPr>
          <a:xfrm>
            <a:off x="2102760" y="180000"/>
            <a:ext cx="6341040" cy="62316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ВЫДАЧА ДОКУМЕНТОВ ОБ ОБРАЗОВАНИИ И (ИЛИ) О КВАЛИФИКАЦИИ</a:t>
            </a:r>
            <a:endParaRPr b="0" lang="ru-RU" sz="2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Скругленный прямоугольник 8_ 6"/>
          <p:cNvSpPr/>
          <p:nvPr/>
        </p:nvSpPr>
        <p:spPr>
          <a:xfrm>
            <a:off x="305280" y="868680"/>
            <a:ext cx="9420120" cy="716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Ст. 60 Федерального закона от 29.12.2012 № 273-ФЗ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«Об образовании в Российской Федерации»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ts val="1769"/>
              </a:lnSpc>
            </a:pPr>
            <a:endParaRPr b="0" lang="ru-RU" sz="21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Скругленный прямоугольник 10_ 6"/>
          <p:cNvSpPr/>
          <p:nvPr/>
        </p:nvSpPr>
        <p:spPr>
          <a:xfrm>
            <a:off x="293040" y="1728000"/>
            <a:ext cx="9454680" cy="1679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Документы об образовании и (или) о квалификации, к которым относятся документы об образовании (аттестаты об основном и среднем общем образовании), документы об образовании и о квалификации (дипломы СПО, ВО),  документы о квалификации (диплом о профессиональной переподготовке, удостоверение о повышении квалификации, свидетельство о профессии рабочего, должности служащего)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Скругленный прямоугольник 10_ 7"/>
          <p:cNvSpPr/>
          <p:nvPr/>
        </p:nvSpPr>
        <p:spPr>
          <a:xfrm>
            <a:off x="315000" y="3527280"/>
            <a:ext cx="9462600" cy="16999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Документы об обучении, к которым относятся свидетельство об обучении по адаптированным основным общеобразовательным программам, свидетельство об освоении дополнительных предпрофессиональных программ в области искусств, иные документы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408240"/>
              </a:tabLst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</TotalTime>
  <Application>LibreOffice/7.5.5.2$Windows_X86_64 LibreOffice_project/ca8fe7424262805f223b9a2334bc7181abbcbf5e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2017-10-21T08:14:02Z</dcterms:created>
  <dc:creator>NEROZYA ELENA</dc:creator>
  <dc:description/>
  <dc:language>ru-RU</dc:language>
  <cp:lastModifiedBy/>
  <dcterms:modified xsi:type="dcterms:W3CDTF">2024-10-28T13:42:15Z</dcterms:modified>
  <cp:revision>687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16</vt:i4>
  </property>
  <property fmtid="{D5CDD505-2E9C-101B-9397-08002B2CF9AE}" pid="4" name="PresentationFormat">
    <vt:lpwstr>Произвольный</vt:lpwstr>
  </property>
  <property fmtid="{D5CDD505-2E9C-101B-9397-08002B2CF9AE}" pid="5" name="Slides">
    <vt:i4>16</vt:i4>
  </property>
</Properties>
</file>