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presProps.xml" ContentType="application/vnd.openxmlformats-officedocument.presentationml.presProps+xml"/>
  <Override PartName="/ppt/media/image1.wmf" ContentType="image/x-wmf"/>
  <Override PartName="/ppt/media/image2.png" ContentType="image/png"/>
  <Override PartName="/ppt/media/image3.png" ContentType="image/png"/>
  <Override PartName="/ppt/media/image4.wmf" ContentType="image/x-wmf"/>
  <Override PartName="/ppt/media/image5.png" ContentType="image/png"/>
  <Override PartName="/ppt/media/image6.png" ContentType="image/png"/>
  <Override PartName="/ppt/media/image7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2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2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2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2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2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2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2" name="PlaceHolder 5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2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2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2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7" name="PlaceHolder 5"/>
          <p:cNvSpPr>
            <a:spLocks noGrp="1"/>
          </p:cNvSpPr>
          <p:nvPr>
            <p:ph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2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8" name="PlaceHolder 6"/>
          <p:cNvSpPr>
            <a:spLocks noGrp="1"/>
          </p:cNvSpPr>
          <p:nvPr>
            <p:ph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2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9" name="PlaceHolder 7"/>
          <p:cNvSpPr>
            <a:spLocks noGrp="1"/>
          </p:cNvSpPr>
          <p:nvPr>
            <p:ph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2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0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5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6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0" name="PlaceHolder 4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4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1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2" name="PlaceHolder 5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2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5" name="PlaceHolder 3"/>
          <p:cNvSpPr>
            <a:spLocks noGrp="1"/>
          </p:cNvSpPr>
          <p:nvPr>
            <p:ph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2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6" name="PlaceHolder 4"/>
          <p:cNvSpPr>
            <a:spLocks noGrp="1"/>
          </p:cNvSpPr>
          <p:nvPr>
            <p:ph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2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7" name="PlaceHolder 5"/>
          <p:cNvSpPr>
            <a:spLocks noGrp="1"/>
          </p:cNvSpPr>
          <p:nvPr>
            <p:ph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2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8" name="PlaceHolder 6"/>
          <p:cNvSpPr>
            <a:spLocks noGrp="1"/>
          </p:cNvSpPr>
          <p:nvPr>
            <p:ph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2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9" name="PlaceHolder 7"/>
          <p:cNvSpPr>
            <a:spLocks noGrp="1"/>
          </p:cNvSpPr>
          <p:nvPr>
            <p:ph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2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504000" y="74160"/>
            <a:ext cx="907200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4400" spc="-1" strike="noStrike"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ccd2e9">
                <a:alpha val="72156"/>
              </a:srgbClr>
            </a:gs>
            <a:gs pos="100000">
              <a:srgbClr val="ffffff"/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Oval 6" hidden="1"/>
          <p:cNvSpPr/>
          <p:nvPr/>
        </p:nvSpPr>
        <p:spPr>
          <a:xfrm>
            <a:off x="9323280" y="5373360"/>
            <a:ext cx="79560" cy="590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dir="2700000" dist="203646">
              <a:srgbClr val="80808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" name="Oval 7" hidden="1"/>
          <p:cNvSpPr/>
          <p:nvPr/>
        </p:nvSpPr>
        <p:spPr>
          <a:xfrm>
            <a:off x="627120" y="5373360"/>
            <a:ext cx="79560" cy="590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dir="2700000" dist="203646">
              <a:srgbClr val="80808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ccd2e9">
                <a:alpha val="72156"/>
              </a:srgbClr>
            </a:gs>
            <a:gs pos="100000">
              <a:srgbClr val="ffffff"/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Oval 6" hidden="1"/>
          <p:cNvSpPr/>
          <p:nvPr/>
        </p:nvSpPr>
        <p:spPr>
          <a:xfrm>
            <a:off x="9323280" y="5373360"/>
            <a:ext cx="79560" cy="590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dir="2700000" dist="203646">
              <a:srgbClr val="80808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1" name="Oval 7" hidden="1"/>
          <p:cNvSpPr/>
          <p:nvPr/>
        </p:nvSpPr>
        <p:spPr>
          <a:xfrm>
            <a:off x="627120" y="5373360"/>
            <a:ext cx="79560" cy="590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dir="2700000" dist="203646">
              <a:srgbClr val="80808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ccd2e9">
                <a:alpha val="72156"/>
              </a:srgbClr>
            </a:gs>
            <a:gs pos="100000">
              <a:srgbClr val="ffffff"/>
            </a:gs>
          </a:gsLst>
          <a:lin ang="27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Oval 6" hidden="1"/>
          <p:cNvSpPr/>
          <p:nvPr/>
        </p:nvSpPr>
        <p:spPr>
          <a:xfrm>
            <a:off x="9323280" y="5373360"/>
            <a:ext cx="82440" cy="6120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1" name="Oval 7" hidden="1"/>
          <p:cNvSpPr/>
          <p:nvPr/>
        </p:nvSpPr>
        <p:spPr>
          <a:xfrm>
            <a:off x="627120" y="5373360"/>
            <a:ext cx="82440" cy="6120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wmf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4.wmf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Рисунок 208" descr=""/>
          <p:cNvPicPr/>
          <p:nvPr/>
        </p:nvPicPr>
        <p:blipFill>
          <a:blip r:embed="rId1"/>
          <a:stretch/>
        </p:blipFill>
        <p:spPr>
          <a:xfrm>
            <a:off x="1743120" y="274680"/>
            <a:ext cx="7070760" cy="974520"/>
          </a:xfrm>
          <a:prstGeom prst="rect">
            <a:avLst/>
          </a:prstGeom>
          <a:ln w="0">
            <a:noFill/>
          </a:ln>
          <a:effectLst>
            <a:outerShdw blurRad="25560" dir="2700000" dist="101823">
              <a:srgbClr val="b4c7dc"/>
            </a:outerShdw>
          </a:effectLst>
        </p:spPr>
      </p:pic>
      <p:sp>
        <p:nvSpPr>
          <p:cNvPr id="121" name="TextBox 7"/>
          <p:cNvSpPr/>
          <p:nvPr/>
        </p:nvSpPr>
        <p:spPr>
          <a:xfrm>
            <a:off x="1642320" y="4377600"/>
            <a:ext cx="8146440" cy="345600"/>
          </a:xfrm>
          <a:prstGeom prst="rect">
            <a:avLst/>
          </a:prstGeom>
          <a:noFill/>
          <a:ln w="0">
            <a:noFill/>
          </a:ln>
          <a:effectLst>
            <a:outerShdw dir="2700000" dist="203646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</p:sp>
      <p:pic>
        <p:nvPicPr>
          <p:cNvPr id="122" name="Picture 5" descr="sarat01"/>
          <p:cNvPicPr/>
          <p:nvPr/>
        </p:nvPicPr>
        <p:blipFill>
          <a:blip r:embed="rId2"/>
          <a:stretch/>
        </p:blipFill>
        <p:spPr>
          <a:xfrm>
            <a:off x="8965080" y="22320"/>
            <a:ext cx="830160" cy="1122120"/>
          </a:xfrm>
          <a:prstGeom prst="rect">
            <a:avLst/>
          </a:prstGeom>
          <a:ln w="9525">
            <a:noFill/>
          </a:ln>
          <a:effectLst>
            <a:outerShdw algn="tl" blurRad="50760" dir="2700000" dist="179209" rotWithShape="0">
              <a:srgbClr val="000000">
                <a:alpha val="40000"/>
              </a:srgbClr>
            </a:outerShdw>
          </a:effectLst>
        </p:spPr>
      </p:pic>
      <p:pic>
        <p:nvPicPr>
          <p:cNvPr id="123" name="Рисунок 1" descr=""/>
          <p:cNvPicPr/>
          <p:nvPr/>
        </p:nvPicPr>
        <p:blipFill>
          <a:blip r:embed="rId3"/>
          <a:stretch/>
        </p:blipFill>
        <p:spPr>
          <a:xfrm>
            <a:off x="64080" y="89280"/>
            <a:ext cx="1452600" cy="1047600"/>
          </a:xfrm>
          <a:prstGeom prst="rect">
            <a:avLst/>
          </a:prstGeom>
          <a:ln w="0">
            <a:noFill/>
          </a:ln>
          <a:effectLst>
            <a:outerShdw algn="tl" blurRad="50760" dir="2700000" dist="125242" rotWithShape="0">
              <a:srgbClr val="000000">
                <a:alpha val="40000"/>
              </a:srgbClr>
            </a:outerShdw>
          </a:effectLst>
        </p:spPr>
      </p:pic>
      <p:sp>
        <p:nvSpPr>
          <p:cNvPr id="124" name="Скругленный прямоугольник 12"/>
          <p:cNvSpPr/>
          <p:nvPr/>
        </p:nvSpPr>
        <p:spPr>
          <a:xfrm>
            <a:off x="813600" y="1080000"/>
            <a:ext cx="8559000" cy="364320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16524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32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Проведение контрольных (надзорных) мероприятий с применением риск-ориентированного подхода в контрольной (надзорной) деятельности. </a:t>
            </a:r>
            <a:endParaRPr b="0" lang="ru-RU" sz="32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32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Проведение профилактических  мероприятий</a:t>
            </a:r>
            <a:endParaRPr b="0" lang="ru-RU" sz="32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32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контрольным (надзорным) органом в сфере образования 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125" name="Прямоугольник 2"/>
          <p:cNvSpPr/>
          <p:nvPr/>
        </p:nvSpPr>
        <p:spPr>
          <a:xfrm>
            <a:off x="198360" y="4978080"/>
            <a:ext cx="4090680" cy="576360"/>
          </a:xfrm>
          <a:prstGeom prst="rect">
            <a:avLst/>
          </a:prstGeom>
          <a:noFill/>
          <a:ln w="0">
            <a:noFill/>
          </a:ln>
          <a:effectLst>
            <a:glow rad="406440">
              <a:srgbClr val="6076b4">
                <a:alpha val="84000"/>
              </a:srgbClr>
            </a:glow>
            <a:outerShdw algn="ctr" blurRad="38160" dir="5400000" dist="50760" rotWithShape="0" sx="1000" sy="1000">
              <a:srgbClr val="000000">
                <a:alpha val="11000"/>
              </a:srgbClr>
            </a:outerShdw>
            <a:softEdge rad="1015920"/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1600" spc="-1" strike="noStrike">
                <a:solidFill>
                  <a:srgbClr val="2c395e"/>
                </a:solidFill>
                <a:latin typeface="PT Astra Serif"/>
                <a:ea typeface="DejaVu Sans"/>
              </a:rPr>
              <a:t>Телефон: 8(8452) 49-93-17</a:t>
            </a: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en-US" sz="1600" spc="-1" strike="noStrike">
                <a:solidFill>
                  <a:srgbClr val="2c395e"/>
                </a:solidFill>
                <a:latin typeface="PT Astra Serif"/>
                <a:ea typeface="DejaVu Sans"/>
              </a:rPr>
              <a:t>e-mail: nadzor@minobr.saratov.gov.ru</a:t>
            </a:r>
            <a:endParaRPr b="0" lang="ru-RU" sz="1600" spc="-1" strike="noStrike">
              <a:latin typeface="Arial"/>
            </a:endParaRPr>
          </a:p>
        </p:txBody>
      </p:sp>
    </p:spTree>
  </p:cSld>
  <mc:AlternateContent>
    <mc:Choice Requires="p14">
      <p:transition spd="med" p14:dur="800"/>
    </mc:Choice>
    <mc:Fallback>
      <p:transition spd="med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Box 7_5"/>
          <p:cNvSpPr/>
          <p:nvPr/>
        </p:nvSpPr>
        <p:spPr>
          <a:xfrm>
            <a:off x="1642320" y="4377600"/>
            <a:ext cx="8150400" cy="348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7" name="Скругленный прямоугольник 2_ 3"/>
          <p:cNvSpPr/>
          <p:nvPr/>
        </p:nvSpPr>
        <p:spPr>
          <a:xfrm>
            <a:off x="285120" y="81000"/>
            <a:ext cx="9520200" cy="49824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d7c8"/>
              </a:gs>
              <a:gs pos="100000">
                <a:srgbClr val="ffefe9"/>
              </a:gs>
            </a:gsLst>
            <a:lin ang="16200000"/>
          </a:gradFill>
          <a:ln>
            <a:solidFill>
              <a:srgbClr val="e5811c"/>
            </a:solidFill>
            <a:round/>
          </a:ln>
          <a:effectLst>
            <a:outerShdw blurRad="39960" dir="5400000" dist="633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1600" spc="-1" strike="noStrike">
                <a:solidFill>
                  <a:srgbClr val="ff0000"/>
                </a:solidFill>
                <a:latin typeface="PT Astra Serif"/>
                <a:ea typeface="DejaVu Sans"/>
              </a:rPr>
              <a:t>Федеральный закон от 31.07.2020 № 248-ФЗ  </a:t>
            </a:r>
            <a:endParaRPr b="0" lang="ru-RU" sz="16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b="1" lang="ru-RU" sz="1600" spc="-1" strike="noStrike">
                <a:solidFill>
                  <a:srgbClr val="ff0000"/>
                </a:solidFill>
                <a:latin typeface="PT Astra Serif"/>
                <a:ea typeface="DejaVu Sans"/>
              </a:rPr>
              <a:t>«О государственном контроле (надзоре) и муниципальном контроле в Российской Федерации»</a:t>
            </a:r>
            <a:endParaRPr b="0" lang="ru-RU" sz="1600" spc="-1" strike="noStrike">
              <a:latin typeface="Arial"/>
            </a:endParaRPr>
          </a:p>
        </p:txBody>
      </p:sp>
      <p:sp>
        <p:nvSpPr>
          <p:cNvPr id="128" name="Скругленный прямоугольник 17_ 2"/>
          <p:cNvSpPr/>
          <p:nvPr/>
        </p:nvSpPr>
        <p:spPr>
          <a:xfrm>
            <a:off x="1182600" y="647280"/>
            <a:ext cx="7848720" cy="378360"/>
          </a:xfrm>
          <a:prstGeom prst="roundRect">
            <a:avLst>
              <a:gd name="adj" fmla="val 16667"/>
            </a:avLst>
          </a:prstGeom>
          <a:solidFill>
            <a:schemeClr val="accent1">
              <a:alpha val="90000"/>
            </a:schemeClr>
          </a:solidFill>
          <a:ln w="6480">
            <a:solidFill>
              <a:srgbClr val="475785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80640" rIns="80640" tIns="35640" bIns="3564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2600" spc="-1" strike="noStrike">
                <a:solidFill>
                  <a:srgbClr val="ffffff"/>
                </a:solidFill>
                <a:latin typeface="PT Astra Serif"/>
                <a:ea typeface="DejaVu Sans"/>
              </a:rPr>
              <a:t>Риск-ориентированный подход </a:t>
            </a:r>
            <a:endParaRPr b="0" lang="ru-RU" sz="2600" spc="-1" strike="noStrike">
              <a:latin typeface="Arial"/>
            </a:endParaRPr>
          </a:p>
        </p:txBody>
      </p:sp>
      <p:sp>
        <p:nvSpPr>
          <p:cNvPr id="129" name="Скругленный прямоугольник 18_ 2"/>
          <p:cNvSpPr/>
          <p:nvPr/>
        </p:nvSpPr>
        <p:spPr>
          <a:xfrm>
            <a:off x="514800" y="1353960"/>
            <a:ext cx="2493360" cy="330840"/>
          </a:xfrm>
          <a:prstGeom prst="roundRect">
            <a:avLst>
              <a:gd name="adj" fmla="val 16667"/>
            </a:avLst>
          </a:prstGeom>
          <a:solidFill>
            <a:schemeClr val="accent1">
              <a:alpha val="90000"/>
            </a:schemeClr>
          </a:solidFill>
          <a:ln w="6480">
            <a:solidFill>
              <a:srgbClr val="475785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80640" rIns="80640" tIns="35640" bIns="3564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24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Низкий риск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30" name="Скругленный прямоугольник 20_ 2"/>
          <p:cNvSpPr/>
          <p:nvPr/>
        </p:nvSpPr>
        <p:spPr>
          <a:xfrm>
            <a:off x="3822120" y="1346400"/>
            <a:ext cx="2578320" cy="349560"/>
          </a:xfrm>
          <a:prstGeom prst="roundRect">
            <a:avLst>
              <a:gd name="adj" fmla="val 16667"/>
            </a:avLst>
          </a:prstGeom>
          <a:solidFill>
            <a:schemeClr val="accent1">
              <a:alpha val="90000"/>
            </a:schemeClr>
          </a:solidFill>
          <a:ln w="6480">
            <a:solidFill>
              <a:srgbClr val="475785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80640" rIns="80640" tIns="35640" bIns="3564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2400" spc="-1" strike="noStrike">
                <a:solidFill>
                  <a:srgbClr val="ffffff"/>
                </a:solidFill>
                <a:latin typeface="PT Astra Serif"/>
                <a:ea typeface="DejaVu Sans"/>
              </a:rPr>
              <a:t>Средний риск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31" name="Скругленный прямоугольник 21_ 2"/>
          <p:cNvSpPr/>
          <p:nvPr/>
        </p:nvSpPr>
        <p:spPr>
          <a:xfrm>
            <a:off x="7210080" y="1339200"/>
            <a:ext cx="2346120" cy="337680"/>
          </a:xfrm>
          <a:prstGeom prst="roundRect">
            <a:avLst>
              <a:gd name="adj" fmla="val 16667"/>
            </a:avLst>
          </a:prstGeom>
          <a:solidFill>
            <a:schemeClr val="accent1">
              <a:alpha val="90000"/>
            </a:schemeClr>
          </a:solidFill>
          <a:ln w="6480">
            <a:solidFill>
              <a:srgbClr val="475785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80640" rIns="80640" tIns="35640" bIns="3564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22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Высокий риск</a:t>
            </a:r>
            <a:endParaRPr b="0" lang="ru-RU" sz="2200" spc="-1" strike="noStrike">
              <a:latin typeface="Arial"/>
            </a:endParaRPr>
          </a:p>
        </p:txBody>
      </p:sp>
      <p:sp>
        <p:nvSpPr>
          <p:cNvPr id="132" name="Скругленный прямоугольник 22_ 2"/>
          <p:cNvSpPr/>
          <p:nvPr/>
        </p:nvSpPr>
        <p:spPr>
          <a:xfrm>
            <a:off x="55800" y="2004480"/>
            <a:ext cx="3321720" cy="2055240"/>
          </a:xfrm>
          <a:prstGeom prst="roundRect">
            <a:avLst>
              <a:gd name="adj" fmla="val 16667"/>
            </a:avLst>
          </a:prstGeom>
          <a:solidFill>
            <a:schemeClr val="accent1">
              <a:alpha val="90000"/>
            </a:schemeClr>
          </a:solidFill>
          <a:ln w="6480">
            <a:solidFill>
              <a:srgbClr val="475785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80640" rIns="80640" tIns="35640" bIns="3564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16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Отсутствие обращений  граждан и административных наказаний за совершение административного правонарушения в отношении образовательной организации</a:t>
            </a:r>
            <a:endParaRPr b="0" lang="ru-RU" sz="1600" spc="-1" strike="noStrike">
              <a:latin typeface="Arial"/>
            </a:endParaRPr>
          </a:p>
        </p:txBody>
      </p:sp>
      <p:sp>
        <p:nvSpPr>
          <p:cNvPr id="133" name="Скругленный прямоугольник 23_ 2"/>
          <p:cNvSpPr/>
          <p:nvPr/>
        </p:nvSpPr>
        <p:spPr>
          <a:xfrm>
            <a:off x="3378960" y="2004480"/>
            <a:ext cx="3762720" cy="2055240"/>
          </a:xfrm>
          <a:prstGeom prst="roundRect">
            <a:avLst>
              <a:gd name="adj" fmla="val 16667"/>
            </a:avLst>
          </a:prstGeom>
          <a:solidFill>
            <a:schemeClr val="accent1">
              <a:alpha val="90000"/>
            </a:schemeClr>
          </a:solidFill>
          <a:ln w="6480">
            <a:solidFill>
              <a:srgbClr val="475785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80640" rIns="80640" tIns="35640" bIns="3564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13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Наличие обращений граждан, признанных обоснованными по результатам рассмотрения, </a:t>
            </a:r>
            <a:endParaRPr b="0" lang="ru-RU" sz="13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b="1" lang="ru-RU" sz="1300" spc="-1" strike="noStrike">
                <a:solidFill>
                  <a:srgbClr val="000000"/>
                </a:solidFill>
                <a:latin typeface="PT Astra Serif"/>
                <a:ea typeface="DejaVu Sans"/>
              </a:rPr>
              <a:t>или</a:t>
            </a:r>
            <a:r>
              <a:rPr b="1" lang="ru-RU" sz="1300" spc="-1" strike="noStrike">
                <a:solidFill>
                  <a:srgbClr val="ffffff"/>
                </a:solidFill>
                <a:latin typeface="PT Astra Serif"/>
                <a:ea typeface="DejaVu Sans"/>
              </a:rPr>
              <a:t> наличие в отношении образовательной организации административного наказания за совершение административного правонарушения, </a:t>
            </a:r>
            <a:r>
              <a:rPr b="1" lang="ru-RU" sz="1300" spc="-1" strike="noStrike">
                <a:solidFill>
                  <a:srgbClr val="000000"/>
                </a:solidFill>
                <a:latin typeface="PT Astra Serif"/>
                <a:ea typeface="DejaVu Sans"/>
              </a:rPr>
              <a:t>а также</a:t>
            </a:r>
            <a:r>
              <a:rPr b="1" lang="ru-RU" sz="1300" spc="-1" strike="noStrike">
                <a:solidFill>
                  <a:srgbClr val="ffffff"/>
                </a:solidFill>
                <a:latin typeface="PT Astra Serif"/>
                <a:ea typeface="DejaVu Sans"/>
              </a:rPr>
              <a:t> при несоблюдении аккредитационных показателей</a:t>
            </a:r>
            <a:endParaRPr b="0" lang="ru-RU" sz="13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 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34" name="Скругленный прямоугольник 24_ 2"/>
          <p:cNvSpPr/>
          <p:nvPr/>
        </p:nvSpPr>
        <p:spPr>
          <a:xfrm>
            <a:off x="7150320" y="1981800"/>
            <a:ext cx="2972520" cy="2055240"/>
          </a:xfrm>
          <a:prstGeom prst="roundRect">
            <a:avLst>
              <a:gd name="adj" fmla="val 16667"/>
            </a:avLst>
          </a:prstGeom>
          <a:solidFill>
            <a:schemeClr val="accent1">
              <a:alpha val="90000"/>
            </a:schemeClr>
          </a:solidFill>
          <a:ln w="6480">
            <a:solidFill>
              <a:srgbClr val="475785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80640" rIns="80640" tIns="35640" bIns="3564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15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При одновременном наличии 2-х и более критериев вероятности несоблюдения обязательных требований </a:t>
            </a:r>
            <a:endParaRPr b="0" lang="ru-RU" sz="1500" spc="-1" strike="noStrike">
              <a:latin typeface="Arial"/>
            </a:endParaRPr>
          </a:p>
        </p:txBody>
      </p:sp>
      <p:sp>
        <p:nvSpPr>
          <p:cNvPr id="135" name="Стрелка вниз 7_ 2"/>
          <p:cNvSpPr/>
          <p:nvPr/>
        </p:nvSpPr>
        <p:spPr>
          <a:xfrm>
            <a:off x="1454040" y="1045080"/>
            <a:ext cx="524160" cy="29268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solidFill>
              <a:srgbClr val="475785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6" name="Стрелка вниз 8_ 2"/>
          <p:cNvSpPr/>
          <p:nvPr/>
        </p:nvSpPr>
        <p:spPr>
          <a:xfrm>
            <a:off x="4827240" y="1045080"/>
            <a:ext cx="524160" cy="29268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solidFill>
              <a:srgbClr val="475785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7" name="Стрелка вниз 9_ 2"/>
          <p:cNvSpPr/>
          <p:nvPr/>
        </p:nvSpPr>
        <p:spPr>
          <a:xfrm>
            <a:off x="1454040" y="1686240"/>
            <a:ext cx="524160" cy="2898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solidFill>
              <a:srgbClr val="475785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8" name="Стрелка вниз 10_ 2"/>
          <p:cNvSpPr/>
          <p:nvPr/>
        </p:nvSpPr>
        <p:spPr>
          <a:xfrm>
            <a:off x="4827240" y="1699920"/>
            <a:ext cx="524160" cy="2898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solidFill>
              <a:srgbClr val="475785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9" name="Стрелка вниз 12_ 2"/>
          <p:cNvSpPr/>
          <p:nvPr/>
        </p:nvSpPr>
        <p:spPr>
          <a:xfrm>
            <a:off x="8333640" y="1045080"/>
            <a:ext cx="524160" cy="29268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solidFill>
              <a:srgbClr val="475785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0" name="Стрелка вниз 16_ 2"/>
          <p:cNvSpPr/>
          <p:nvPr/>
        </p:nvSpPr>
        <p:spPr>
          <a:xfrm>
            <a:off x="8333640" y="1688400"/>
            <a:ext cx="524160" cy="2898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solidFill>
              <a:srgbClr val="475785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1" name="Скругленный прямоугольник 2_ 4"/>
          <p:cNvSpPr/>
          <p:nvPr/>
        </p:nvSpPr>
        <p:spPr>
          <a:xfrm>
            <a:off x="618120" y="4166640"/>
            <a:ext cx="8724960" cy="139068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d7c8"/>
              </a:gs>
              <a:gs pos="100000">
                <a:srgbClr val="ffefe9"/>
              </a:gs>
            </a:gsLst>
            <a:lin ang="16200000"/>
          </a:gradFill>
          <a:ln>
            <a:solidFill>
              <a:srgbClr val="e5811c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1" lang="ru-RU" sz="1600" spc="-1" strike="noStrike">
                <a:solidFill>
                  <a:srgbClr val="000000"/>
                </a:solidFill>
                <a:latin typeface="PT Astra Serif"/>
                <a:ea typeface="DejaVu Sans"/>
              </a:rPr>
              <a:t>Официальный сайт Министерства:</a:t>
            </a:r>
            <a:endParaRPr b="0" lang="ru-RU" sz="16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b="1" lang="ru-RU" sz="1600" spc="-1" strike="noStrike">
                <a:solidFill>
                  <a:srgbClr val="000000"/>
                </a:solidFill>
                <a:latin typeface="PT Astra Serif"/>
                <a:ea typeface="DejaVu Sans"/>
              </a:rPr>
              <a:t>«Контрольно-надзорная деятельность»</a:t>
            </a:r>
            <a:endParaRPr b="0" lang="ru-RU" sz="16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b="1" lang="ru-RU" sz="1600" spc="-1" strike="noStrike">
                <a:solidFill>
                  <a:srgbClr val="000000"/>
                </a:solidFill>
                <a:latin typeface="PT Astra Serif"/>
                <a:ea typeface="DejaVu Sans"/>
              </a:rPr>
              <a:t>«Федеральный государственный надзор в сфере образования» </a:t>
            </a:r>
            <a:endParaRPr b="0" lang="ru-RU" sz="16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b="1" lang="ru-RU" sz="1600" spc="-1" strike="noStrike">
                <a:solidFill>
                  <a:srgbClr val="000000"/>
                </a:solidFill>
                <a:latin typeface="PT Astra Serif"/>
                <a:ea typeface="DejaVu Sans"/>
              </a:rPr>
              <a:t>«Деятельность»</a:t>
            </a:r>
            <a:endParaRPr b="0" lang="ru-RU" sz="16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b="1" lang="ru-RU" sz="1800" spc="-1" strike="noStrike">
                <a:solidFill>
                  <a:srgbClr val="ff0000"/>
                </a:solidFill>
                <a:latin typeface="PT Astra Serif"/>
                <a:ea typeface="DejaVu Sans"/>
              </a:rPr>
              <a:t>ВИДЖЕТ КАТЕГОРИРОВАННЫХ ОБЪЕКТОВ МИНИСТЕРСТВА</a:t>
            </a: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med" p14:dur="800"/>
    </mc:Choice>
    <mc:Fallback>
      <p:transition spd="med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Скругленный прямоугольник 14_ 1"/>
          <p:cNvSpPr/>
          <p:nvPr/>
        </p:nvSpPr>
        <p:spPr>
          <a:xfrm>
            <a:off x="198360" y="148680"/>
            <a:ext cx="9718560" cy="63144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d7c8"/>
              </a:gs>
              <a:gs pos="100000">
                <a:srgbClr val="ffefe9"/>
              </a:gs>
            </a:gsLst>
            <a:lin ang="16200000"/>
          </a:gradFill>
          <a:ln>
            <a:solidFill>
              <a:srgbClr val="e5811c"/>
            </a:solidFill>
            <a:round/>
          </a:ln>
          <a:effectLst>
            <a:outerShdw blurRad="39960" dir="5400000" dist="13968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endParaRPr b="0" lang="ru-RU" sz="22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b="1" lang="ru-RU" sz="1800" spc="-1" strike="noStrike">
                <a:solidFill>
                  <a:srgbClr val="ff0000"/>
                </a:solidFill>
                <a:latin typeface="PT Astra Serif"/>
                <a:ea typeface="DejaVu Sans"/>
              </a:rPr>
              <a:t>СРАВНИТЕЛЬНЫЙ АНАЛИЗ ОТНЕСЕНИЯ ОБЪЕКТОВ КОНТРОЛЯ К КАТЕГОРИИ СРЕДНЕГО И ВЫСОКОГО РИСКОВ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b="0" lang="ru-RU" sz="2200" spc="-1" strike="noStrike">
              <a:latin typeface="Arial"/>
            </a:endParaRPr>
          </a:p>
        </p:txBody>
      </p:sp>
      <p:sp>
        <p:nvSpPr>
          <p:cNvPr id="143" name="Полилиния 1"/>
          <p:cNvSpPr/>
          <p:nvPr/>
        </p:nvSpPr>
        <p:spPr>
          <a:xfrm>
            <a:off x="838080" y="1611360"/>
            <a:ext cx="735840" cy="485640"/>
          </a:xfrm>
          <a:custGeom>
            <a:avLst/>
            <a:gdLst/>
            <a:ahLst/>
            <a:rect l="l" t="t" r="r" b="b"/>
            <a:pathLst>
              <a:path w="3502" h="2002">
                <a:moveTo>
                  <a:pt x="875" y="0"/>
                </a:moveTo>
                <a:lnTo>
                  <a:pt x="875" y="1500"/>
                </a:lnTo>
                <a:lnTo>
                  <a:pt x="0" y="1500"/>
                </a:lnTo>
                <a:lnTo>
                  <a:pt x="1750" y="2001"/>
                </a:lnTo>
                <a:lnTo>
                  <a:pt x="3501" y="1500"/>
                </a:lnTo>
                <a:lnTo>
                  <a:pt x="2625" y="1500"/>
                </a:lnTo>
                <a:lnTo>
                  <a:pt x="2625" y="0"/>
                </a:lnTo>
                <a:lnTo>
                  <a:pt x="875" y="0"/>
                </a:lnTo>
              </a:path>
            </a:pathLst>
          </a:custGeom>
          <a:solidFill>
            <a:srgbClr val="ff0000"/>
          </a:solidFill>
          <a:ln w="0">
            <a:solidFill>
              <a:srgbClr val="3465a4"/>
            </a:solidFill>
          </a:ln>
          <a:effectLst>
            <a:outerShdw dir="2700000" dist="49893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144" name="Скругленный прямоугольник 11_ 6"/>
          <p:cNvSpPr/>
          <p:nvPr/>
        </p:nvSpPr>
        <p:spPr>
          <a:xfrm>
            <a:off x="141120" y="2113560"/>
            <a:ext cx="2164320" cy="497160"/>
          </a:xfrm>
          <a:prstGeom prst="roundRect">
            <a:avLst>
              <a:gd name="adj" fmla="val 16667"/>
            </a:avLst>
          </a:prstGeom>
          <a:solidFill>
            <a:schemeClr val="accent1">
              <a:alpha val="74000"/>
            </a:schemeClr>
          </a:solidFill>
          <a:ln>
            <a:noFill/>
          </a:ln>
          <a:effectLst>
            <a:outerShdw algn="ctr" blurRad="44280" dir="5400000" dist="127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СРЕДНИЙ РИСК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45" name="Скругленный прямоугольник 11_ 4"/>
          <p:cNvSpPr/>
          <p:nvPr/>
        </p:nvSpPr>
        <p:spPr>
          <a:xfrm>
            <a:off x="156240" y="997560"/>
            <a:ext cx="5170680" cy="612360"/>
          </a:xfrm>
          <a:prstGeom prst="roundRect">
            <a:avLst>
              <a:gd name="adj" fmla="val 16667"/>
            </a:avLst>
          </a:prstGeom>
          <a:solidFill>
            <a:schemeClr val="accent1">
              <a:alpha val="74000"/>
            </a:schemeClr>
          </a:solidFill>
          <a:ln>
            <a:noFill/>
          </a:ln>
          <a:effectLst>
            <a:outerShdw algn="ctr" blurRad="44280" dir="5400000" dist="127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endParaRPr b="0" lang="ru-RU" sz="16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2100" spc="-1" strike="noStrike">
                <a:solidFill>
                  <a:srgbClr val="ffffff"/>
                </a:solidFill>
                <a:latin typeface="PT Astra Serif"/>
                <a:ea typeface="DejaVu Sans"/>
              </a:rPr>
              <a:t>2024 год</a:t>
            </a:r>
            <a:endParaRPr b="0" lang="ru-RU" sz="21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endParaRPr b="0" lang="ru-RU" sz="1600" spc="-1" strike="noStrike">
              <a:latin typeface="Arial"/>
            </a:endParaRPr>
          </a:p>
        </p:txBody>
      </p:sp>
      <p:sp>
        <p:nvSpPr>
          <p:cNvPr id="146" name="Скругленный прямоугольник 11_ 7"/>
          <p:cNvSpPr/>
          <p:nvPr/>
        </p:nvSpPr>
        <p:spPr>
          <a:xfrm>
            <a:off x="5848920" y="986400"/>
            <a:ext cx="3764160" cy="612360"/>
          </a:xfrm>
          <a:prstGeom prst="roundRect">
            <a:avLst>
              <a:gd name="adj" fmla="val 16667"/>
            </a:avLst>
          </a:prstGeom>
          <a:solidFill>
            <a:schemeClr val="accent1">
              <a:alpha val="74000"/>
            </a:schemeClr>
          </a:solidFill>
          <a:ln>
            <a:noFill/>
          </a:ln>
          <a:effectLst>
            <a:outerShdw algn="ctr" blurRad="44280" dir="5400000" dist="127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endParaRPr b="0" lang="ru-RU" sz="16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2100" spc="-1" strike="noStrike">
                <a:solidFill>
                  <a:srgbClr val="ffffff"/>
                </a:solidFill>
                <a:latin typeface="PT Astra Serif"/>
                <a:ea typeface="DejaVu Sans"/>
              </a:rPr>
              <a:t>2023 год</a:t>
            </a:r>
            <a:endParaRPr b="0" lang="ru-RU" sz="21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endParaRPr b="0" lang="ru-RU" sz="1600" spc="-1" strike="noStrike">
              <a:latin typeface="Arial"/>
            </a:endParaRPr>
          </a:p>
        </p:txBody>
      </p:sp>
      <p:sp>
        <p:nvSpPr>
          <p:cNvPr id="147" name="Полилиния 2"/>
          <p:cNvSpPr/>
          <p:nvPr/>
        </p:nvSpPr>
        <p:spPr>
          <a:xfrm>
            <a:off x="3408120" y="1611360"/>
            <a:ext cx="735840" cy="485640"/>
          </a:xfrm>
          <a:custGeom>
            <a:avLst/>
            <a:gdLst/>
            <a:ahLst/>
            <a:rect l="l" t="t" r="r" b="b"/>
            <a:pathLst>
              <a:path w="3502" h="2002">
                <a:moveTo>
                  <a:pt x="875" y="0"/>
                </a:moveTo>
                <a:lnTo>
                  <a:pt x="875" y="1500"/>
                </a:lnTo>
                <a:lnTo>
                  <a:pt x="0" y="1500"/>
                </a:lnTo>
                <a:lnTo>
                  <a:pt x="1750" y="2001"/>
                </a:lnTo>
                <a:lnTo>
                  <a:pt x="3501" y="1500"/>
                </a:lnTo>
                <a:lnTo>
                  <a:pt x="2625" y="1500"/>
                </a:lnTo>
                <a:lnTo>
                  <a:pt x="2625" y="0"/>
                </a:lnTo>
                <a:lnTo>
                  <a:pt x="875" y="0"/>
                </a:lnTo>
              </a:path>
            </a:pathLst>
          </a:custGeom>
          <a:solidFill>
            <a:srgbClr val="ff0000"/>
          </a:solidFill>
          <a:ln w="0">
            <a:solidFill>
              <a:srgbClr val="3465a4"/>
            </a:solidFill>
          </a:ln>
          <a:effectLst>
            <a:outerShdw dir="2700000" dist="49893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148" name="Полилиния 4"/>
          <p:cNvSpPr/>
          <p:nvPr/>
        </p:nvSpPr>
        <p:spPr>
          <a:xfrm>
            <a:off x="7210800" y="1615320"/>
            <a:ext cx="735840" cy="485640"/>
          </a:xfrm>
          <a:custGeom>
            <a:avLst/>
            <a:gdLst/>
            <a:ahLst/>
            <a:rect l="l" t="t" r="r" b="b"/>
            <a:pathLst>
              <a:path w="3502" h="2002">
                <a:moveTo>
                  <a:pt x="875" y="0"/>
                </a:moveTo>
                <a:lnTo>
                  <a:pt x="875" y="1500"/>
                </a:lnTo>
                <a:lnTo>
                  <a:pt x="0" y="1500"/>
                </a:lnTo>
                <a:lnTo>
                  <a:pt x="1750" y="2001"/>
                </a:lnTo>
                <a:lnTo>
                  <a:pt x="3501" y="1500"/>
                </a:lnTo>
                <a:lnTo>
                  <a:pt x="2625" y="1500"/>
                </a:lnTo>
                <a:lnTo>
                  <a:pt x="2625" y="0"/>
                </a:lnTo>
                <a:lnTo>
                  <a:pt x="875" y="0"/>
                </a:lnTo>
              </a:path>
            </a:pathLst>
          </a:custGeom>
          <a:solidFill>
            <a:srgbClr val="ff0000"/>
          </a:solidFill>
          <a:ln w="0">
            <a:solidFill>
              <a:srgbClr val="3465a4"/>
            </a:solidFill>
          </a:ln>
          <a:effectLst>
            <a:outerShdw dir="2700000" dist="49893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149" name="Скругленный прямоугольник 11_ 5"/>
          <p:cNvSpPr/>
          <p:nvPr/>
        </p:nvSpPr>
        <p:spPr>
          <a:xfrm>
            <a:off x="2656800" y="2139840"/>
            <a:ext cx="2677320" cy="497160"/>
          </a:xfrm>
          <a:prstGeom prst="roundRect">
            <a:avLst>
              <a:gd name="adj" fmla="val 16667"/>
            </a:avLst>
          </a:prstGeom>
          <a:solidFill>
            <a:schemeClr val="accent1">
              <a:alpha val="74000"/>
            </a:schemeClr>
          </a:solidFill>
          <a:ln>
            <a:noFill/>
          </a:ln>
          <a:effectLst>
            <a:outerShdw algn="ctr" blurRad="44280" dir="5400000" dist="127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ВЫСОКИЙ РИСК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50" name="Скругленный прямоугольник 11_ 8"/>
          <p:cNvSpPr/>
          <p:nvPr/>
        </p:nvSpPr>
        <p:spPr>
          <a:xfrm>
            <a:off x="6578280" y="2102400"/>
            <a:ext cx="2164320" cy="497160"/>
          </a:xfrm>
          <a:prstGeom prst="roundRect">
            <a:avLst>
              <a:gd name="adj" fmla="val 16667"/>
            </a:avLst>
          </a:prstGeom>
          <a:solidFill>
            <a:schemeClr val="accent1">
              <a:alpha val="74000"/>
            </a:schemeClr>
          </a:solidFill>
          <a:ln>
            <a:noFill/>
          </a:ln>
          <a:effectLst>
            <a:outerShdw algn="ctr" blurRad="44280" dir="5400000" dist="127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СРЕДНИЙ РИСК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51" name="Полилиния 5"/>
          <p:cNvSpPr/>
          <p:nvPr/>
        </p:nvSpPr>
        <p:spPr>
          <a:xfrm>
            <a:off x="3385800" y="2638440"/>
            <a:ext cx="735840" cy="485640"/>
          </a:xfrm>
          <a:custGeom>
            <a:avLst/>
            <a:gdLst/>
            <a:ahLst/>
            <a:rect l="l" t="t" r="r" b="b"/>
            <a:pathLst>
              <a:path w="3502" h="2002">
                <a:moveTo>
                  <a:pt x="875" y="0"/>
                </a:moveTo>
                <a:lnTo>
                  <a:pt x="875" y="1500"/>
                </a:lnTo>
                <a:lnTo>
                  <a:pt x="0" y="1500"/>
                </a:lnTo>
                <a:lnTo>
                  <a:pt x="1750" y="2001"/>
                </a:lnTo>
                <a:lnTo>
                  <a:pt x="3501" y="1500"/>
                </a:lnTo>
                <a:lnTo>
                  <a:pt x="2625" y="1500"/>
                </a:lnTo>
                <a:lnTo>
                  <a:pt x="2625" y="0"/>
                </a:lnTo>
                <a:lnTo>
                  <a:pt x="875" y="0"/>
                </a:lnTo>
              </a:path>
            </a:pathLst>
          </a:custGeom>
          <a:solidFill>
            <a:srgbClr val="ff0000"/>
          </a:solidFill>
          <a:ln w="0">
            <a:solidFill>
              <a:srgbClr val="3465a4"/>
            </a:solidFill>
          </a:ln>
          <a:effectLst>
            <a:outerShdw dir="2700000" dist="49893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152" name="Скругленный прямоугольник 11_ 9"/>
          <p:cNvSpPr/>
          <p:nvPr/>
        </p:nvSpPr>
        <p:spPr>
          <a:xfrm>
            <a:off x="2589840" y="3148200"/>
            <a:ext cx="2788920" cy="2423880"/>
          </a:xfrm>
          <a:prstGeom prst="roundRect">
            <a:avLst>
              <a:gd name="adj" fmla="val 16667"/>
            </a:avLst>
          </a:prstGeom>
          <a:solidFill>
            <a:schemeClr val="accent1">
              <a:alpha val="74000"/>
            </a:schemeClr>
          </a:solidFill>
          <a:ln>
            <a:noFill/>
          </a:ln>
          <a:effectLst>
            <a:outerShdw algn="ctr" blurRad="44280" dir="5400000" dist="127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1 ЧОУ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(несоблюдение аккредитационных показателей, назначение административного наказания)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53" name="Скругленный прямоугольник 11_ 10"/>
          <p:cNvSpPr/>
          <p:nvPr/>
        </p:nvSpPr>
        <p:spPr>
          <a:xfrm>
            <a:off x="186480" y="3144600"/>
            <a:ext cx="2290320" cy="2449800"/>
          </a:xfrm>
          <a:prstGeom prst="roundRect">
            <a:avLst>
              <a:gd name="adj" fmla="val 16667"/>
            </a:avLst>
          </a:prstGeom>
          <a:solidFill>
            <a:schemeClr val="accent1">
              <a:alpha val="74000"/>
            </a:schemeClr>
          </a:solidFill>
          <a:ln>
            <a:noFill/>
          </a:ln>
          <a:effectLst>
            <a:outerShdw algn="ctr" blurRad="44280" dir="5400000" dist="127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1 АНО ПОО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2 ЧОУ ДПО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1 ЧПОУ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(обоснованное обращение или назначение административного наказания)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54" name="Полилиния 6"/>
          <p:cNvSpPr/>
          <p:nvPr/>
        </p:nvSpPr>
        <p:spPr>
          <a:xfrm>
            <a:off x="880560" y="2612160"/>
            <a:ext cx="735840" cy="485640"/>
          </a:xfrm>
          <a:custGeom>
            <a:avLst/>
            <a:gdLst/>
            <a:ahLst/>
            <a:rect l="l" t="t" r="r" b="b"/>
            <a:pathLst>
              <a:path w="3502" h="2002">
                <a:moveTo>
                  <a:pt x="875" y="0"/>
                </a:moveTo>
                <a:lnTo>
                  <a:pt x="875" y="1500"/>
                </a:lnTo>
                <a:lnTo>
                  <a:pt x="0" y="1500"/>
                </a:lnTo>
                <a:lnTo>
                  <a:pt x="1750" y="2001"/>
                </a:lnTo>
                <a:lnTo>
                  <a:pt x="3501" y="1500"/>
                </a:lnTo>
                <a:lnTo>
                  <a:pt x="2625" y="1500"/>
                </a:lnTo>
                <a:lnTo>
                  <a:pt x="2625" y="0"/>
                </a:lnTo>
                <a:lnTo>
                  <a:pt x="875" y="0"/>
                </a:lnTo>
              </a:path>
            </a:pathLst>
          </a:custGeom>
          <a:solidFill>
            <a:srgbClr val="ff0000"/>
          </a:solidFill>
          <a:ln w="0">
            <a:solidFill>
              <a:srgbClr val="3465a4"/>
            </a:solidFill>
          </a:ln>
          <a:effectLst>
            <a:outerShdw dir="2700000" dist="49893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155" name="Скругленный прямоугольник 11_ 11"/>
          <p:cNvSpPr/>
          <p:nvPr/>
        </p:nvSpPr>
        <p:spPr>
          <a:xfrm>
            <a:off x="5997960" y="3148560"/>
            <a:ext cx="3414240" cy="2449800"/>
          </a:xfrm>
          <a:prstGeom prst="roundRect">
            <a:avLst>
              <a:gd name="adj" fmla="val 16667"/>
            </a:avLst>
          </a:prstGeom>
          <a:solidFill>
            <a:schemeClr val="accent1">
              <a:alpha val="74000"/>
            </a:schemeClr>
          </a:solidFill>
          <a:ln>
            <a:noFill/>
          </a:ln>
          <a:effectLst>
            <a:outerShdw algn="ctr" blurRad="44280" dir="5400000" dist="127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1 ООО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1 ЧПОУ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1 ЧОУ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(обоснованное обращение или назначение административного наказания)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56" name="Полилиния 7"/>
          <p:cNvSpPr/>
          <p:nvPr/>
        </p:nvSpPr>
        <p:spPr>
          <a:xfrm>
            <a:off x="7221240" y="2601000"/>
            <a:ext cx="735840" cy="485640"/>
          </a:xfrm>
          <a:custGeom>
            <a:avLst/>
            <a:gdLst/>
            <a:ahLst/>
            <a:rect l="l" t="t" r="r" b="b"/>
            <a:pathLst>
              <a:path w="3502" h="2002">
                <a:moveTo>
                  <a:pt x="875" y="0"/>
                </a:moveTo>
                <a:lnTo>
                  <a:pt x="875" y="1500"/>
                </a:lnTo>
                <a:lnTo>
                  <a:pt x="0" y="1500"/>
                </a:lnTo>
                <a:lnTo>
                  <a:pt x="1750" y="2001"/>
                </a:lnTo>
                <a:lnTo>
                  <a:pt x="3501" y="1500"/>
                </a:lnTo>
                <a:lnTo>
                  <a:pt x="2625" y="1500"/>
                </a:lnTo>
                <a:lnTo>
                  <a:pt x="2625" y="0"/>
                </a:lnTo>
                <a:lnTo>
                  <a:pt x="875" y="0"/>
                </a:lnTo>
              </a:path>
            </a:pathLst>
          </a:custGeom>
          <a:solidFill>
            <a:srgbClr val="ff0000"/>
          </a:solidFill>
          <a:ln w="0">
            <a:solidFill>
              <a:srgbClr val="3465a4"/>
            </a:solidFill>
          </a:ln>
          <a:effectLst>
            <a:outerShdw dir="2700000" dist="49893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med" p14:dur="800"/>
    </mc:Choice>
    <mc:Fallback>
      <p:transition spd="med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Скругленный прямоугольник 11_ 2"/>
          <p:cNvSpPr/>
          <p:nvPr/>
        </p:nvSpPr>
        <p:spPr>
          <a:xfrm>
            <a:off x="266400" y="2492640"/>
            <a:ext cx="9717480" cy="690480"/>
          </a:xfrm>
          <a:prstGeom prst="roundRect">
            <a:avLst>
              <a:gd name="adj" fmla="val 16667"/>
            </a:avLst>
          </a:prstGeom>
          <a:solidFill>
            <a:schemeClr val="accent1">
              <a:alpha val="74000"/>
            </a:schemeClr>
          </a:solidFill>
          <a:ln>
            <a:noFill/>
          </a:ln>
          <a:effectLst>
            <a:outerShdw algn="ctr" blurRad="44280" dir="5400000" dist="127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2000" spc="-1" strike="noStrike">
                <a:solidFill>
                  <a:srgbClr val="ffffff"/>
                </a:solidFill>
                <a:latin typeface="PT Astra Serif"/>
                <a:ea typeface="DejaVu Sans"/>
              </a:rPr>
              <a:t>5 мониторингов безопасности соответствия установленным требованиям к структуре и содержанию сайтов образовательных организаций 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58" name="Скругленный прямоугольник 12_ 2"/>
          <p:cNvSpPr/>
          <p:nvPr/>
        </p:nvSpPr>
        <p:spPr>
          <a:xfrm>
            <a:off x="1374120" y="3759480"/>
            <a:ext cx="7598520" cy="1618920"/>
          </a:xfrm>
          <a:prstGeom prst="roundRect">
            <a:avLst>
              <a:gd name="adj" fmla="val 16667"/>
            </a:avLst>
          </a:prstGeom>
          <a:solidFill>
            <a:schemeClr val="accent1">
              <a:alpha val="74000"/>
            </a:schemeClr>
          </a:solidFill>
          <a:ln>
            <a:noFill/>
          </a:ln>
          <a:effectLst>
            <a:outerShdw algn="ctr" blurRad="44280" dir="5400000" dist="127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3200" spc="-1" strike="noStrike" u="sng">
                <a:solidFill>
                  <a:srgbClr val="ffffff"/>
                </a:solidFill>
                <a:uFillTx/>
                <a:latin typeface="PT Astra Serif"/>
                <a:ea typeface="Microsoft YaHei"/>
              </a:rPr>
              <a:t>429</a:t>
            </a:r>
            <a:r>
              <a:rPr b="1" lang="ru-RU" sz="3200" spc="-1" strike="noStrike">
                <a:solidFill>
                  <a:srgbClr val="ffffff"/>
                </a:solidFill>
                <a:latin typeface="PT Astra Serif"/>
                <a:ea typeface="Microsoft YaHei"/>
              </a:rPr>
              <a:t> ПРЕДОСТЕРЕЖЕНИЙ</a:t>
            </a:r>
            <a:endParaRPr b="0" lang="ru-RU" sz="32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3200" spc="-1" strike="noStrike">
                <a:solidFill>
                  <a:srgbClr val="ffffff"/>
                </a:solidFill>
                <a:latin typeface="PT Astra Serif"/>
                <a:ea typeface="Microsoft YaHei"/>
              </a:rPr>
              <a:t>(</a:t>
            </a:r>
            <a:r>
              <a:rPr b="1" lang="ru-RU" sz="3200" spc="-1" strike="noStrike" u="sng">
                <a:solidFill>
                  <a:srgbClr val="ffffff"/>
                </a:solidFill>
                <a:uFillTx/>
                <a:latin typeface="PT Astra Serif"/>
                <a:ea typeface="Microsoft YaHei"/>
              </a:rPr>
              <a:t>69</a:t>
            </a:r>
            <a:r>
              <a:rPr b="1" lang="ru-RU" sz="3200" spc="-1" strike="noStrike">
                <a:solidFill>
                  <a:srgbClr val="ffffff"/>
                </a:solidFill>
                <a:latin typeface="PT Astra Serif"/>
                <a:ea typeface="Microsoft YaHei"/>
              </a:rPr>
              <a:t> ПРЕДОСТЕРЕЖЕНИЙ АВТОШКОЛАМ)</a:t>
            </a:r>
            <a:r>
              <a:rPr b="1" lang="ru-RU" sz="2800" spc="-1" strike="noStrike">
                <a:solidFill>
                  <a:srgbClr val="ffffff"/>
                </a:solidFill>
                <a:latin typeface="PT Astra Serif"/>
                <a:ea typeface="Microsoft YaHei"/>
              </a:rPr>
              <a:t> </a:t>
            </a:r>
            <a:endParaRPr b="0" lang="ru-RU" sz="2800" spc="-1" strike="noStrike">
              <a:latin typeface="Arial"/>
            </a:endParaRPr>
          </a:p>
        </p:txBody>
      </p:sp>
      <p:sp>
        <p:nvSpPr>
          <p:cNvPr id="159" name="Скругленный прямоугольник 14_ 2"/>
          <p:cNvSpPr/>
          <p:nvPr/>
        </p:nvSpPr>
        <p:spPr>
          <a:xfrm>
            <a:off x="198360" y="148680"/>
            <a:ext cx="9718560" cy="4428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d7c8"/>
              </a:gs>
              <a:gs pos="100000">
                <a:srgbClr val="ffefe9"/>
              </a:gs>
            </a:gsLst>
            <a:lin ang="16200000"/>
          </a:gradFill>
          <a:ln>
            <a:solidFill>
              <a:srgbClr val="e5811c"/>
            </a:solidFill>
            <a:round/>
          </a:ln>
          <a:effectLst>
            <a:outerShdw blurRad="39960" dir="5400000" dist="13968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</a:pPr>
            <a:endParaRPr b="0" lang="ru-RU" sz="22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b="1" lang="ru-RU" sz="2200" spc="-1" strike="noStrike">
                <a:solidFill>
                  <a:srgbClr val="ff0000"/>
                </a:solidFill>
                <a:latin typeface="PT Astra Serif"/>
                <a:ea typeface="DejaVu Sans"/>
              </a:rPr>
              <a:t>МОНИТОРИНГ БЕЗОПАСНОСТИ 2024 ГОДА</a:t>
            </a:r>
            <a:endParaRPr b="0" lang="ru-RU" sz="22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endParaRPr b="0" lang="ru-RU" sz="2200" spc="-1" strike="noStrike">
              <a:latin typeface="Arial"/>
            </a:endParaRPr>
          </a:p>
        </p:txBody>
      </p:sp>
      <p:sp>
        <p:nvSpPr>
          <p:cNvPr id="160" name="Полилиния 3"/>
          <p:cNvSpPr/>
          <p:nvPr/>
        </p:nvSpPr>
        <p:spPr>
          <a:xfrm>
            <a:off x="4181400" y="3214800"/>
            <a:ext cx="1781640" cy="485640"/>
          </a:xfrm>
          <a:custGeom>
            <a:avLst/>
            <a:gdLst/>
            <a:ahLst/>
            <a:rect l="l" t="t" r="r" b="b"/>
            <a:pathLst>
              <a:path w="3502" h="2002">
                <a:moveTo>
                  <a:pt x="875" y="0"/>
                </a:moveTo>
                <a:lnTo>
                  <a:pt x="875" y="1500"/>
                </a:lnTo>
                <a:lnTo>
                  <a:pt x="0" y="1500"/>
                </a:lnTo>
                <a:lnTo>
                  <a:pt x="1750" y="2001"/>
                </a:lnTo>
                <a:lnTo>
                  <a:pt x="3501" y="1500"/>
                </a:lnTo>
                <a:lnTo>
                  <a:pt x="2625" y="1500"/>
                </a:lnTo>
                <a:lnTo>
                  <a:pt x="2625" y="0"/>
                </a:lnTo>
                <a:lnTo>
                  <a:pt x="875" y="0"/>
                </a:lnTo>
              </a:path>
            </a:pathLst>
          </a:custGeom>
          <a:solidFill>
            <a:srgbClr val="ff0000"/>
          </a:solidFill>
          <a:ln w="0">
            <a:solidFill>
              <a:srgbClr val="3465a4"/>
            </a:solidFill>
          </a:ln>
          <a:effectLst>
            <a:outerShdw dir="2700000" dist="49893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161" name="Скругленный прямоугольник 11_ 1"/>
          <p:cNvSpPr/>
          <p:nvPr/>
        </p:nvSpPr>
        <p:spPr>
          <a:xfrm>
            <a:off x="236880" y="1354320"/>
            <a:ext cx="9717480" cy="1070280"/>
          </a:xfrm>
          <a:prstGeom prst="roundRect">
            <a:avLst>
              <a:gd name="adj" fmla="val 16667"/>
            </a:avLst>
          </a:prstGeom>
          <a:solidFill>
            <a:schemeClr val="accent1">
              <a:alpha val="74000"/>
            </a:schemeClr>
          </a:solidFill>
          <a:ln>
            <a:noFill/>
          </a:ln>
          <a:effectLst>
            <a:outerShdw algn="ctr" blurRad="44280" dir="5400000" dist="127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Приказ Рособрнадзора от 04.08.2023 № 1493 «Требования к структуре официального сайта образовательной организации в информационно-телекоммуникационной сети «Интернет» и формату представления информации»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62" name="Скругленный прямоугольник 11_ 3"/>
          <p:cNvSpPr/>
          <p:nvPr/>
        </p:nvSpPr>
        <p:spPr>
          <a:xfrm>
            <a:off x="207000" y="658800"/>
            <a:ext cx="9717480" cy="612360"/>
          </a:xfrm>
          <a:prstGeom prst="roundRect">
            <a:avLst>
              <a:gd name="adj" fmla="val 16667"/>
            </a:avLst>
          </a:prstGeom>
          <a:solidFill>
            <a:schemeClr val="accent1">
              <a:alpha val="74000"/>
            </a:schemeClr>
          </a:solidFill>
          <a:ln>
            <a:noFill/>
          </a:ln>
          <a:effectLst>
            <a:outerShdw algn="ctr" blurRad="44280" dir="5400000" dist="127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endParaRPr b="0" lang="ru-RU" sz="16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Ч. 2 ст. 21 Федерального закона от 29.12.2012 № 273-ФЗ «Об образовании в Российской Федерации»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endParaRPr b="0" lang="ru-RU" sz="1600" spc="-1" strike="noStrike">
              <a:latin typeface="Arial"/>
            </a:endParaRPr>
          </a:p>
        </p:txBody>
      </p:sp>
    </p:spTree>
  </p:cSld>
  <mc:AlternateContent>
    <mc:Choice Requires="p14">
      <p:transition spd="med" p14:dur="800"/>
    </mc:Choice>
    <mc:Fallback>
      <p:transition spd="med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Скругленный прямоугольник 12_ 3"/>
          <p:cNvSpPr/>
          <p:nvPr/>
        </p:nvSpPr>
        <p:spPr>
          <a:xfrm>
            <a:off x="1190160" y="59400"/>
            <a:ext cx="8524080" cy="44028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d7c8"/>
              </a:gs>
              <a:gs pos="100000">
                <a:srgbClr val="ffefe9"/>
              </a:gs>
            </a:gsLst>
            <a:lin ang="16200000"/>
          </a:gradFill>
          <a:ln>
            <a:solidFill>
              <a:srgbClr val="e5811c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2200" spc="-1" strike="noStrike">
                <a:solidFill>
                  <a:srgbClr val="ff0000"/>
                </a:solidFill>
                <a:latin typeface="PT Astra Serif"/>
                <a:ea typeface="DejaVu Sans"/>
              </a:rPr>
              <a:t>ПЕРЕЧЕНЬ ПРОФИЛАКТИЧЕСКИХ МЕРОПРИЯТИЙ</a:t>
            </a:r>
            <a:endParaRPr b="0" lang="ru-RU" sz="22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2200" spc="-1" strike="noStrike">
              <a:latin typeface="Arial"/>
            </a:endParaRPr>
          </a:p>
        </p:txBody>
      </p:sp>
      <p:sp>
        <p:nvSpPr>
          <p:cNvPr id="164" name="Стрелка вниз 14_ 6"/>
          <p:cNvSpPr/>
          <p:nvPr/>
        </p:nvSpPr>
        <p:spPr>
          <a:xfrm rot="16200000">
            <a:off x="218520" y="821880"/>
            <a:ext cx="347760" cy="38916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solidFill>
              <a:srgbClr val="475785"/>
            </a:solidFill>
            <a:round/>
          </a:ln>
          <a:effectLst>
            <a:outerShdw blurRad="0" dir="2700000" dist="49893">
              <a:srgbClr val="80808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5" name="Скругленный прямоугольник 6_ 6"/>
          <p:cNvSpPr/>
          <p:nvPr/>
        </p:nvSpPr>
        <p:spPr>
          <a:xfrm>
            <a:off x="647640" y="595080"/>
            <a:ext cx="9265680" cy="73728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1600" spc="-1" strike="noStrike" u="sng">
                <a:solidFill>
                  <a:srgbClr val="000000"/>
                </a:solidFill>
                <a:uFillTx/>
                <a:latin typeface="PT Astra Serif"/>
                <a:ea typeface="DejaVu Sans"/>
              </a:rPr>
              <a:t>ИНФОРМИРОВАНИЕ </a:t>
            </a:r>
            <a:br>
              <a:rPr sz="1500"/>
            </a:br>
            <a:r>
              <a:rPr b="1" lang="ru-RU" sz="1300" spc="-1" strike="noStrike">
                <a:solidFill>
                  <a:srgbClr val="ffffff"/>
                </a:solidFill>
                <a:latin typeface="PT Astra Serif"/>
                <a:ea typeface="DejaVu Sans"/>
              </a:rPr>
              <a:t>(посредством размещения соответствующих сведений на официальном сайте министерства образования Саратовской области)</a:t>
            </a:r>
            <a:endParaRPr b="0" lang="ru-RU" sz="1300" spc="-1" strike="noStrike">
              <a:latin typeface="Arial"/>
            </a:endParaRPr>
          </a:p>
        </p:txBody>
      </p:sp>
      <p:sp>
        <p:nvSpPr>
          <p:cNvPr id="166" name="Скругленный прямоугольник 6_ 7"/>
          <p:cNvSpPr/>
          <p:nvPr/>
        </p:nvSpPr>
        <p:spPr>
          <a:xfrm>
            <a:off x="677160" y="1369080"/>
            <a:ext cx="9235800" cy="73800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1600" spc="-1" strike="noStrike" u="sng">
                <a:solidFill>
                  <a:srgbClr val="000000"/>
                </a:solidFill>
                <a:uFillTx/>
                <a:latin typeface="PT Astra Serif"/>
                <a:ea typeface="DejaVu Sans"/>
              </a:rPr>
              <a:t>ОБОБЩЕНИЕ ПРАВОПРИМЕНИТЕЛЬНОЙ ПРАКТИКИ</a:t>
            </a:r>
            <a:br>
              <a:rPr sz="1500"/>
            </a:br>
            <a:r>
              <a:rPr b="1" lang="ru-RU" sz="1200" spc="-1" strike="noStrike">
                <a:solidFill>
                  <a:srgbClr val="ffffff"/>
                </a:solidFill>
                <a:latin typeface="PT Astra Serif"/>
                <a:ea typeface="DejaVu Sans"/>
              </a:rPr>
              <a:t>(посредством ежегодного доклада, содержащего результаты обобщения правоприменительной практики министерства образования</a:t>
            </a:r>
            <a:r>
              <a:rPr b="0" lang="ru-RU" sz="13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1" lang="ru-RU" sz="1200" spc="-1" strike="noStrike">
                <a:solidFill>
                  <a:srgbClr val="ffffff"/>
                </a:solidFill>
                <a:latin typeface="PT Astra Serif"/>
                <a:ea typeface="DejaVu Sans"/>
              </a:rPr>
              <a:t>Саратовской области)</a:t>
            </a:r>
            <a:endParaRPr b="0" lang="ru-RU" sz="1200" spc="-1" strike="noStrike">
              <a:latin typeface="Arial"/>
            </a:endParaRPr>
          </a:p>
        </p:txBody>
      </p:sp>
      <p:sp>
        <p:nvSpPr>
          <p:cNvPr id="167" name="Скругленный прямоугольник 6_ 8"/>
          <p:cNvSpPr/>
          <p:nvPr/>
        </p:nvSpPr>
        <p:spPr>
          <a:xfrm>
            <a:off x="684720" y="2180160"/>
            <a:ext cx="9232200" cy="58896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1600" spc="-1" strike="noStrike" u="sng">
                <a:solidFill>
                  <a:srgbClr val="000000"/>
                </a:solidFill>
                <a:uFillTx/>
                <a:latin typeface="PT Astra Serif"/>
                <a:ea typeface="DejaVu Sans"/>
              </a:rPr>
              <a:t>ОБЪЯВЛЕНИЕ ПРЕДОСТЕРЕЖЕНИЯ </a:t>
            </a:r>
            <a:br>
              <a:rPr sz="1600"/>
            </a:br>
            <a:r>
              <a:rPr b="1" lang="ru-RU" sz="1300" spc="-1" strike="noStrike">
                <a:solidFill>
                  <a:srgbClr val="ffffff"/>
                </a:solidFill>
                <a:latin typeface="PT Astra Serif"/>
                <a:ea typeface="DejaVu Sans"/>
              </a:rPr>
              <a:t> (при наличии сведений о готовящихся нарушениях обязательных требований или признаках нарушений обязательных требований)</a:t>
            </a:r>
            <a:endParaRPr b="0" lang="ru-RU" sz="1300" spc="-1" strike="noStrike">
              <a:latin typeface="Arial"/>
            </a:endParaRPr>
          </a:p>
        </p:txBody>
      </p:sp>
      <p:sp>
        <p:nvSpPr>
          <p:cNvPr id="168" name="Стрелка вниз 14_ 7"/>
          <p:cNvSpPr/>
          <p:nvPr/>
        </p:nvSpPr>
        <p:spPr>
          <a:xfrm rot="16200000">
            <a:off x="218520" y="1470960"/>
            <a:ext cx="347760" cy="38916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solidFill>
              <a:srgbClr val="475785"/>
            </a:solidFill>
            <a:round/>
          </a:ln>
          <a:effectLst>
            <a:outerShdw blurRad="0" dir="2700000" dist="49893">
              <a:srgbClr val="80808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9" name="Скругленный прямоугольник 6_ 9"/>
          <p:cNvSpPr/>
          <p:nvPr/>
        </p:nvSpPr>
        <p:spPr>
          <a:xfrm>
            <a:off x="684720" y="2812680"/>
            <a:ext cx="9203760" cy="58896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1600" spc="-1" strike="noStrike" u="sng">
                <a:solidFill>
                  <a:srgbClr val="000000"/>
                </a:solidFill>
                <a:uFillTx/>
                <a:latin typeface="PT Astra Serif"/>
                <a:ea typeface="DejaVu Sans"/>
              </a:rPr>
              <a:t>КОНСУЛЬТИРОВАНИЕ </a:t>
            </a:r>
            <a:br>
              <a:rPr sz="1600"/>
            </a:br>
            <a:r>
              <a:rPr b="1" lang="ru-RU" sz="1400" spc="-1" strike="noStrike">
                <a:solidFill>
                  <a:srgbClr val="ffffff"/>
                </a:solidFill>
                <a:latin typeface="PT Astra Serif"/>
                <a:ea typeface="DejaVu Sans"/>
              </a:rPr>
              <a:t>(по вопросам, связанным с организацией и осуществлением государственного контроля (надзора) в сфере образования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170" name="Стрелка вниз 14_ 8"/>
          <p:cNvSpPr/>
          <p:nvPr/>
        </p:nvSpPr>
        <p:spPr>
          <a:xfrm rot="16200000">
            <a:off x="222480" y="2215080"/>
            <a:ext cx="347760" cy="38916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solidFill>
              <a:srgbClr val="475785"/>
            </a:solidFill>
            <a:round/>
          </a:ln>
          <a:effectLst>
            <a:outerShdw blurRad="0" dir="2700000" dist="49893">
              <a:srgbClr val="80808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1" name="Стрелка вниз 14_ 9"/>
          <p:cNvSpPr/>
          <p:nvPr/>
        </p:nvSpPr>
        <p:spPr>
          <a:xfrm rot="16200000">
            <a:off x="222480" y="2907720"/>
            <a:ext cx="347760" cy="38916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solidFill>
              <a:srgbClr val="475785"/>
            </a:solidFill>
            <a:round/>
          </a:ln>
          <a:effectLst>
            <a:outerShdw blurRad="0" dir="2700000" dist="49893">
              <a:srgbClr val="80808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2" name="Скругленный прямоугольник 6_ 10"/>
          <p:cNvSpPr/>
          <p:nvPr/>
        </p:nvSpPr>
        <p:spPr>
          <a:xfrm>
            <a:off x="714600" y="3469680"/>
            <a:ext cx="9202320" cy="73800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1600" spc="-1" strike="noStrike" u="sng">
                <a:solidFill>
                  <a:srgbClr val="000000"/>
                </a:solidFill>
                <a:uFillTx/>
                <a:latin typeface="PT Astra Serif"/>
                <a:ea typeface="DejaVu Sans"/>
              </a:rPr>
              <a:t>ПРОФИЛАКТИЧЕСКИЙ ВИЗИТ </a:t>
            </a:r>
            <a:br>
              <a:rPr sz="1600"/>
            </a:br>
            <a:r>
              <a:rPr b="1" lang="ru-RU" sz="1400" spc="-1" strike="noStrike">
                <a:solidFill>
                  <a:srgbClr val="ffffff"/>
                </a:solidFill>
                <a:latin typeface="PT Astra Serif"/>
                <a:ea typeface="DejaVu Sans"/>
              </a:rPr>
              <a:t>(в форме информирования об обязательных требованиях, предъявляемых к деятельности контролируемого лица, либо к принадлежащим ему объектам контроля)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173" name="Стрелка вниз 14_ 10"/>
          <p:cNvSpPr/>
          <p:nvPr/>
        </p:nvSpPr>
        <p:spPr>
          <a:xfrm rot="16200000">
            <a:off x="222480" y="3554280"/>
            <a:ext cx="347760" cy="38916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solidFill>
              <a:srgbClr val="475785"/>
            </a:solidFill>
            <a:round/>
          </a:ln>
          <a:effectLst>
            <a:outerShdw blurRad="0" dir="2700000" dist="49893">
              <a:srgbClr val="80808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4" name="Скругленный прямоугольник 6_ 1"/>
          <p:cNvSpPr/>
          <p:nvPr/>
        </p:nvSpPr>
        <p:spPr>
          <a:xfrm>
            <a:off x="714600" y="4278600"/>
            <a:ext cx="9198720" cy="118476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  <a:buNone/>
            </a:pPr>
            <a:r>
              <a:rPr b="1" lang="ru-RU" sz="1600" spc="-1" strike="noStrike" u="sng">
                <a:solidFill>
                  <a:srgbClr val="000000"/>
                </a:solidFill>
                <a:uFillTx/>
                <a:latin typeface="PT Astra Serif"/>
                <a:ea typeface="DejaVu Sans"/>
              </a:rPr>
              <a:t>МЕРЫ СТИМУЛИРОВАНИЯ ДОБРОСОВЕСТНОСТИ КОНТРОЛИРУЕМОГО ЛИЦА</a:t>
            </a:r>
            <a:br>
              <a:rPr sz="1600"/>
            </a:br>
            <a:r>
              <a:rPr b="1" lang="ru-RU" sz="1600" spc="-1" strike="noStrike">
                <a:solidFill>
                  <a:srgbClr val="ffffff"/>
                </a:solidFill>
                <a:latin typeface="PT Astra Serif"/>
                <a:ea typeface="DejaVu Sans"/>
              </a:rPr>
              <a:t>(</a:t>
            </a:r>
            <a:r>
              <a:rPr b="1" lang="ru-RU" sz="13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выполнение аккредитационных показателей, своевременность представления контролируемым лицом сведений в информационные системы в системе образования, </a:t>
            </a:r>
            <a:r>
              <a:rPr b="1" lang="ru-RU" sz="14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выполнение не менее 100 % показателей мониторинга системы образования</a:t>
            </a:r>
            <a:r>
              <a:rPr b="1" lang="ru-RU" sz="1050" spc="-1" strike="noStrike">
                <a:solidFill>
                  <a:srgbClr val="ffffff"/>
                </a:solidFill>
                <a:latin typeface="PT Astra Serif"/>
                <a:ea typeface="DejaVu Sans"/>
              </a:rPr>
              <a:t>)</a:t>
            </a:r>
            <a:endParaRPr b="0" lang="ru-RU" sz="1050" spc="-1" strike="noStrike">
              <a:latin typeface="Arial"/>
            </a:endParaRPr>
          </a:p>
        </p:txBody>
      </p:sp>
      <p:sp>
        <p:nvSpPr>
          <p:cNvPr id="175" name="Стрелка вниз 14_ 1"/>
          <p:cNvSpPr/>
          <p:nvPr/>
        </p:nvSpPr>
        <p:spPr>
          <a:xfrm rot="16200000">
            <a:off x="222480" y="4542120"/>
            <a:ext cx="347760" cy="38916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solidFill>
              <a:srgbClr val="475785"/>
            </a:solidFill>
            <a:round/>
          </a:ln>
          <a:effectLst>
            <a:outerShdw blurRad="0" dir="2700000" dist="49893">
              <a:srgbClr val="80808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med" p14:dur="800"/>
    </mc:Choice>
    <mc:Fallback>
      <p:transition spd="med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Скругленный прямоугольник 12_ 1"/>
          <p:cNvSpPr/>
          <p:nvPr/>
        </p:nvSpPr>
        <p:spPr>
          <a:xfrm>
            <a:off x="793440" y="59400"/>
            <a:ext cx="8920440" cy="44028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d7c8"/>
              </a:gs>
              <a:gs pos="100000">
                <a:srgbClr val="ffefe9"/>
              </a:gs>
            </a:gsLst>
            <a:lin ang="16200000"/>
          </a:gradFill>
          <a:ln>
            <a:solidFill>
              <a:srgbClr val="e5811c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2200" spc="-1" strike="noStrike">
                <a:solidFill>
                  <a:srgbClr val="ff0000"/>
                </a:solidFill>
                <a:latin typeface="PT Astra Serif"/>
                <a:ea typeface="DejaVu Sans"/>
              </a:rPr>
              <a:t>ПРОФИЛАКТИЧЕСКИЙ ВИЗИТ ПРОВОДИТСЯ</a:t>
            </a:r>
            <a:endParaRPr b="0" lang="ru-RU" sz="22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2200" spc="-1" strike="noStrike">
              <a:latin typeface="Arial"/>
            </a:endParaRPr>
          </a:p>
        </p:txBody>
      </p:sp>
      <p:sp>
        <p:nvSpPr>
          <p:cNvPr id="177" name="Стрелка вниз 14_ 2"/>
          <p:cNvSpPr/>
          <p:nvPr/>
        </p:nvSpPr>
        <p:spPr>
          <a:xfrm rot="16200000">
            <a:off x="218520" y="821880"/>
            <a:ext cx="347760" cy="38916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solidFill>
              <a:srgbClr val="475785"/>
            </a:solidFill>
            <a:round/>
          </a:ln>
          <a:effectLst>
            <a:outerShdw blurRad="0" dir="2700000" dist="49893">
              <a:srgbClr val="80808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8" name="Скругленный прямоугольник 6_ 2"/>
          <p:cNvSpPr/>
          <p:nvPr/>
        </p:nvSpPr>
        <p:spPr>
          <a:xfrm>
            <a:off x="793440" y="595080"/>
            <a:ext cx="9119880" cy="82476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  <a:buNone/>
            </a:pPr>
            <a:r>
              <a:rPr b="1" lang="ru-RU" sz="1960" spc="-1" strike="noStrike">
                <a:solidFill>
                  <a:srgbClr val="ffffff"/>
                </a:solidFill>
                <a:latin typeface="PT Astra Serif"/>
                <a:ea typeface="DejaVu Sans"/>
              </a:rPr>
              <a:t>в отношении контролируемых лиц, получивших лицензию на осуществление образовательной деятельности, - в срок не позднее чем в течение одного года со дня начала такой деятельности</a:t>
            </a:r>
            <a:endParaRPr b="0" lang="ru-RU" sz="1960" spc="-1" strike="noStrike">
              <a:latin typeface="Arial"/>
            </a:endParaRPr>
          </a:p>
        </p:txBody>
      </p:sp>
      <p:sp>
        <p:nvSpPr>
          <p:cNvPr id="179" name="Скругленный прямоугольник 6_ 4"/>
          <p:cNvSpPr/>
          <p:nvPr/>
        </p:nvSpPr>
        <p:spPr>
          <a:xfrm>
            <a:off x="797040" y="1488240"/>
            <a:ext cx="9119880" cy="112248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  <a:buNone/>
            </a:pPr>
            <a:r>
              <a:rPr b="1" lang="ru-RU" sz="1960" spc="-1" strike="noStrike">
                <a:solidFill>
                  <a:srgbClr val="ffffff"/>
                </a:solidFill>
                <a:latin typeface="PT Astra Serif"/>
                <a:ea typeface="DejaVu Sans"/>
              </a:rPr>
              <a:t>в отношении контролируемых лиц, деятельность которых отнесена к категории высокого риска, - в срок не позднее одного года со дня принятия решения об отнесении объекта государственного контроля (надзора) к категории высокого риска</a:t>
            </a:r>
            <a:endParaRPr b="0" lang="ru-RU" sz="1960" spc="-1" strike="noStrike">
              <a:latin typeface="Arial"/>
            </a:endParaRPr>
          </a:p>
        </p:txBody>
      </p:sp>
      <p:sp>
        <p:nvSpPr>
          <p:cNvPr id="180" name="Стрелка вниз 14_ 3"/>
          <p:cNvSpPr/>
          <p:nvPr/>
        </p:nvSpPr>
        <p:spPr>
          <a:xfrm rot="16200000">
            <a:off x="222480" y="1768680"/>
            <a:ext cx="347760" cy="38916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solidFill>
              <a:srgbClr val="475785"/>
            </a:solidFill>
            <a:round/>
          </a:ln>
          <a:effectLst>
            <a:outerShdw blurRad="0" dir="2700000" dist="49893">
              <a:srgbClr val="80808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1" name="Скругленный прямоугольник 6_ 11"/>
          <p:cNvSpPr/>
          <p:nvPr/>
        </p:nvSpPr>
        <p:spPr>
          <a:xfrm>
            <a:off x="797040" y="2678400"/>
            <a:ext cx="9119880" cy="178236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  <a:buNone/>
            </a:pPr>
            <a:r>
              <a:rPr b="1" lang="ru-RU" sz="1960" spc="-1" strike="noStrike">
                <a:solidFill>
                  <a:srgbClr val="ffffff"/>
                </a:solidFill>
                <a:latin typeface="PT Astra Serif"/>
                <a:ea typeface="DejaVu Sans"/>
              </a:rPr>
              <a:t>в отношении контролируемых лиц, получивших право на осуществление образовательной деятельности по новому для них уровню образования, виду образования и подвидам дополнительного образования согласно записи в реестре лицензий на осуществление образовательной деятельности, - в срок не позднее чем в течение одного года со дня получения права осуществления такой деятельности</a:t>
            </a:r>
            <a:endParaRPr b="0" lang="ru-RU" sz="1960" spc="-1" strike="noStrike">
              <a:latin typeface="Arial"/>
            </a:endParaRPr>
          </a:p>
        </p:txBody>
      </p:sp>
      <p:sp>
        <p:nvSpPr>
          <p:cNvPr id="182" name="Стрелка вниз 14_ 4"/>
          <p:cNvSpPr/>
          <p:nvPr/>
        </p:nvSpPr>
        <p:spPr>
          <a:xfrm rot="16200000">
            <a:off x="218880" y="3351600"/>
            <a:ext cx="347760" cy="38916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>
            <a:solidFill>
              <a:srgbClr val="475785"/>
            </a:solidFill>
            <a:round/>
          </a:ln>
          <a:effectLst>
            <a:outerShdw blurRad="0" dir="2700000" dist="49893">
              <a:srgbClr val="80808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3" name="Скругленный прямоугольник 12_ 4"/>
          <p:cNvSpPr/>
          <p:nvPr/>
        </p:nvSpPr>
        <p:spPr>
          <a:xfrm>
            <a:off x="202680" y="4615920"/>
            <a:ext cx="9714240" cy="88668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d7c8"/>
              </a:gs>
              <a:gs pos="100000">
                <a:srgbClr val="ffefe9"/>
              </a:gs>
            </a:gsLst>
            <a:lin ang="16200000"/>
          </a:gradFill>
          <a:ln>
            <a:solidFill>
              <a:srgbClr val="e5811c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2100" spc="-1" strike="noStrike">
                <a:solidFill>
                  <a:srgbClr val="ff0000"/>
                </a:solidFill>
                <a:latin typeface="PT Astra Serif"/>
                <a:ea typeface="DejaVu Sans"/>
              </a:rPr>
              <a:t>Проведено 129 профилактических визитов в отношении организаций, осуществляющих образовательную деятельность, в том числе в отношении ООО — 19, ИП — 9, ЧОУ ДПО — 6, АНО -1.</a:t>
            </a:r>
            <a:endParaRPr b="0" lang="ru-RU" sz="21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2200" spc="-1" strike="noStrike">
              <a:latin typeface="Arial"/>
            </a:endParaRPr>
          </a:p>
        </p:txBody>
      </p:sp>
    </p:spTree>
  </p:cSld>
  <mc:AlternateContent>
    <mc:Choice Requires="p14">
      <p:transition spd="med" p14:dur="800"/>
    </mc:Choice>
    <mc:Fallback>
      <p:transition spd="med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Скругленный прямоугольник 12_ 5"/>
          <p:cNvSpPr/>
          <p:nvPr/>
        </p:nvSpPr>
        <p:spPr>
          <a:xfrm>
            <a:off x="793440" y="59400"/>
            <a:ext cx="8920440" cy="44028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d7c8"/>
              </a:gs>
              <a:gs pos="100000">
                <a:srgbClr val="ffefe9"/>
              </a:gs>
            </a:gsLst>
            <a:lin ang="16200000"/>
          </a:gradFill>
          <a:ln>
            <a:solidFill>
              <a:srgbClr val="e5811c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2200" spc="-1" strike="noStrike">
                <a:solidFill>
                  <a:srgbClr val="ff0000"/>
                </a:solidFill>
                <a:latin typeface="PT Astra Serif"/>
                <a:ea typeface="DejaVu Sans"/>
              </a:rPr>
              <a:t>МЕРЫ СТИМУЛИРОВАНИЯ ДОБРОСОВЕСТНОСТИ</a:t>
            </a:r>
            <a:endParaRPr b="0" lang="ru-RU" sz="22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2200" spc="-1" strike="noStrike">
              <a:latin typeface="Arial"/>
            </a:endParaRPr>
          </a:p>
        </p:txBody>
      </p:sp>
      <p:sp>
        <p:nvSpPr>
          <p:cNvPr id="185" name="Скругленный прямоугольник 6_ 3"/>
          <p:cNvSpPr/>
          <p:nvPr/>
        </p:nvSpPr>
        <p:spPr>
          <a:xfrm>
            <a:off x="793440" y="595080"/>
            <a:ext cx="9119880" cy="82476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  <a:buNone/>
            </a:pPr>
            <a:r>
              <a:rPr b="1" lang="ru-RU" sz="1960" spc="-1" strike="noStrike">
                <a:solidFill>
                  <a:srgbClr val="ffffff"/>
                </a:solidFill>
                <a:latin typeface="PT Astra Serif"/>
                <a:ea typeface="DejaVu Sans"/>
              </a:rPr>
              <a:t>КРИТЕРИИ ДОБРОСОВЕСТНОСТИ КОНТРОЛИРУЕМОГО ЛИЦА</a:t>
            </a:r>
            <a:endParaRPr b="0" lang="ru-RU" sz="1960" spc="-1" strike="noStrike">
              <a:latin typeface="Arial"/>
            </a:endParaRPr>
          </a:p>
        </p:txBody>
      </p:sp>
      <p:sp>
        <p:nvSpPr>
          <p:cNvPr id="186" name="Скругленный прямоугольник 6_ 12"/>
          <p:cNvSpPr/>
          <p:nvPr/>
        </p:nvSpPr>
        <p:spPr>
          <a:xfrm>
            <a:off x="536400" y="1956960"/>
            <a:ext cx="3026880" cy="239472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  <a:buNone/>
            </a:pPr>
            <a:r>
              <a:rPr b="1" lang="ru-RU" sz="1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Выполнение контролируемым лицом аккредитационных показателей, установленных по результатам аккредитационного мониторинга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87" name="Скругленный прямоугольник 12_ 6"/>
          <p:cNvSpPr/>
          <p:nvPr/>
        </p:nvSpPr>
        <p:spPr>
          <a:xfrm>
            <a:off x="202680" y="4615920"/>
            <a:ext cx="9714240" cy="88668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d7c8"/>
              </a:gs>
              <a:gs pos="100000">
                <a:srgbClr val="ffefe9"/>
              </a:gs>
            </a:gsLst>
            <a:lin ang="16200000"/>
          </a:gradFill>
          <a:ln>
            <a:solidFill>
              <a:srgbClr val="e5811c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2100" spc="-1" strike="noStrike">
                <a:solidFill>
                  <a:srgbClr val="ff0000"/>
                </a:solidFill>
                <a:latin typeface="PT Astra Serif"/>
                <a:ea typeface="DejaVu Sans"/>
              </a:rPr>
              <a:t>СООТВЕТСТВИЕ КРИТЕРИЯМ - ПОНИЖЕНИЕ КАТЕГОРИИ РИСКА КОНТРОЛИРУЕМОГО ЛИЦА</a:t>
            </a:r>
            <a:endParaRPr b="0" lang="ru-RU" sz="21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endParaRPr b="0" lang="ru-RU" sz="2200" spc="-1" strike="noStrike">
              <a:latin typeface="Arial"/>
            </a:endParaRPr>
          </a:p>
        </p:txBody>
      </p:sp>
      <p:sp>
        <p:nvSpPr>
          <p:cNvPr id="188" name="Полилиния 8"/>
          <p:cNvSpPr/>
          <p:nvPr/>
        </p:nvSpPr>
        <p:spPr>
          <a:xfrm>
            <a:off x="4961880" y="1421280"/>
            <a:ext cx="735840" cy="485640"/>
          </a:xfrm>
          <a:custGeom>
            <a:avLst/>
            <a:gdLst/>
            <a:ahLst/>
            <a:rect l="l" t="t" r="r" b="b"/>
            <a:pathLst>
              <a:path w="3502" h="2002">
                <a:moveTo>
                  <a:pt x="875" y="0"/>
                </a:moveTo>
                <a:lnTo>
                  <a:pt x="875" y="1500"/>
                </a:lnTo>
                <a:lnTo>
                  <a:pt x="0" y="1500"/>
                </a:lnTo>
                <a:lnTo>
                  <a:pt x="1750" y="2001"/>
                </a:lnTo>
                <a:lnTo>
                  <a:pt x="3501" y="1500"/>
                </a:lnTo>
                <a:lnTo>
                  <a:pt x="2625" y="1500"/>
                </a:lnTo>
                <a:lnTo>
                  <a:pt x="2625" y="0"/>
                </a:lnTo>
                <a:lnTo>
                  <a:pt x="875" y="0"/>
                </a:lnTo>
              </a:path>
            </a:pathLst>
          </a:custGeom>
          <a:solidFill>
            <a:srgbClr val="ff0000"/>
          </a:solidFill>
          <a:ln w="0">
            <a:solidFill>
              <a:srgbClr val="3465a4"/>
            </a:solidFill>
          </a:ln>
          <a:effectLst>
            <a:outerShdw dir="2700000" dist="49893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189" name="Полилиния 9"/>
          <p:cNvSpPr/>
          <p:nvPr/>
        </p:nvSpPr>
        <p:spPr>
          <a:xfrm>
            <a:off x="1672920" y="1421280"/>
            <a:ext cx="735840" cy="485640"/>
          </a:xfrm>
          <a:custGeom>
            <a:avLst/>
            <a:gdLst/>
            <a:ahLst/>
            <a:rect l="l" t="t" r="r" b="b"/>
            <a:pathLst>
              <a:path w="3502" h="2002">
                <a:moveTo>
                  <a:pt x="875" y="0"/>
                </a:moveTo>
                <a:lnTo>
                  <a:pt x="875" y="1500"/>
                </a:lnTo>
                <a:lnTo>
                  <a:pt x="0" y="1500"/>
                </a:lnTo>
                <a:lnTo>
                  <a:pt x="1750" y="2001"/>
                </a:lnTo>
                <a:lnTo>
                  <a:pt x="3501" y="1500"/>
                </a:lnTo>
                <a:lnTo>
                  <a:pt x="2625" y="1500"/>
                </a:lnTo>
                <a:lnTo>
                  <a:pt x="2625" y="0"/>
                </a:lnTo>
                <a:lnTo>
                  <a:pt x="875" y="0"/>
                </a:lnTo>
              </a:path>
            </a:pathLst>
          </a:custGeom>
          <a:solidFill>
            <a:srgbClr val="ff0000"/>
          </a:solidFill>
          <a:ln w="0">
            <a:solidFill>
              <a:srgbClr val="3465a4"/>
            </a:solidFill>
          </a:ln>
          <a:effectLst>
            <a:outerShdw dir="2700000" dist="49893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190" name="Полилиния 10"/>
          <p:cNvSpPr/>
          <p:nvPr/>
        </p:nvSpPr>
        <p:spPr>
          <a:xfrm>
            <a:off x="7975440" y="1421280"/>
            <a:ext cx="735840" cy="485640"/>
          </a:xfrm>
          <a:custGeom>
            <a:avLst/>
            <a:gdLst/>
            <a:ahLst/>
            <a:rect l="l" t="t" r="r" b="b"/>
            <a:pathLst>
              <a:path w="3502" h="2002">
                <a:moveTo>
                  <a:pt x="875" y="0"/>
                </a:moveTo>
                <a:lnTo>
                  <a:pt x="875" y="1500"/>
                </a:lnTo>
                <a:lnTo>
                  <a:pt x="0" y="1500"/>
                </a:lnTo>
                <a:lnTo>
                  <a:pt x="1750" y="2001"/>
                </a:lnTo>
                <a:lnTo>
                  <a:pt x="3501" y="1500"/>
                </a:lnTo>
                <a:lnTo>
                  <a:pt x="2625" y="1500"/>
                </a:lnTo>
                <a:lnTo>
                  <a:pt x="2625" y="0"/>
                </a:lnTo>
                <a:lnTo>
                  <a:pt x="875" y="0"/>
                </a:lnTo>
              </a:path>
            </a:pathLst>
          </a:custGeom>
          <a:solidFill>
            <a:srgbClr val="ff0000"/>
          </a:solidFill>
          <a:ln w="0">
            <a:solidFill>
              <a:srgbClr val="3465a4"/>
            </a:solidFill>
          </a:ln>
          <a:effectLst>
            <a:outerShdw dir="2700000" dist="49893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</p:sp>
      <p:sp>
        <p:nvSpPr>
          <p:cNvPr id="191" name="Скругленный прямоугольник 6_ 5"/>
          <p:cNvSpPr/>
          <p:nvPr/>
        </p:nvSpPr>
        <p:spPr>
          <a:xfrm>
            <a:off x="3765960" y="1977480"/>
            <a:ext cx="3026880" cy="236700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  <a:buNone/>
            </a:pPr>
            <a:r>
              <a:rPr b="1" lang="ru-RU" sz="2000" spc="-1" strike="noStrike">
                <a:solidFill>
                  <a:srgbClr val="ffffff"/>
                </a:solidFill>
                <a:latin typeface="PT Astra Serif"/>
                <a:ea typeface="DejaVu Sans"/>
              </a:rPr>
              <a:t>Своевременность представления контролируемым лицом сведений в информационные системы</a:t>
            </a:r>
            <a:br>
              <a:rPr sz="2000"/>
            </a:br>
            <a:r>
              <a:rPr b="1" lang="ru-RU" sz="20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в системе образования 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92" name="Скругленный прямоугольник 6_ 13"/>
          <p:cNvSpPr/>
          <p:nvPr/>
        </p:nvSpPr>
        <p:spPr>
          <a:xfrm>
            <a:off x="6928560" y="1990800"/>
            <a:ext cx="3026880" cy="2338560"/>
          </a:xfrm>
          <a:prstGeom prst="roundRect">
            <a:avLst>
              <a:gd name="adj" fmla="val 16667"/>
            </a:avLst>
          </a:prstGeom>
          <a:solidFill>
            <a:schemeClr val="accent1">
              <a:alpha val="71000"/>
            </a:schemeClr>
          </a:solidFill>
          <a:ln>
            <a:noFill/>
          </a:ln>
          <a:effectLst>
            <a:outerShdw algn="ctr" blurRad="44280" dir="5400000" dist="28080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dir="t" rig="balanced">
              <a:rot lat="0" lon="0" rev="8700000"/>
            </a:lightRig>
          </a:scene3d>
          <a:sp3d>
            <a:bevelT prst="convex"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>
                <a:rot lat="0" lon="0" rev="0"/>
              </a:camera>
              <a:lightRig dir="t" rig="balanced">
                <a:rot lat="0" lon="0" rev="8700000"/>
              </a:lightRig>
            </a:scene3d>
            <a:sp3d>
              <a:bevelT prst="convex" w="190500" h="38100"/>
            </a:sp3d>
          </a:bodyPr>
          <a:p>
            <a:pPr algn="ctr">
              <a:lnSpc>
                <a:spcPct val="100000"/>
              </a:lnSpc>
              <a:buNone/>
            </a:pPr>
            <a:r>
              <a:rPr b="1" lang="ru-RU" sz="20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Выполнение контролируемым лицом не менее 100 процентов показателей мониторинга системы образования</a:t>
            </a:r>
            <a:endParaRPr b="0" lang="ru-RU" sz="2000" spc="-1" strike="noStrike">
              <a:latin typeface="Arial"/>
            </a:endParaRPr>
          </a:p>
        </p:txBody>
      </p:sp>
    </p:spTree>
  </p:cSld>
  <mc:AlternateContent>
    <mc:Choice Requires="p14">
      <p:transition spd="med" p14:dur="800"/>
    </mc:Choice>
    <mc:Fallback>
      <p:transition spd="med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Рисунок 329" descr=""/>
          <p:cNvPicPr/>
          <p:nvPr/>
        </p:nvPicPr>
        <p:blipFill>
          <a:blip r:embed="rId1"/>
          <a:stretch/>
        </p:blipFill>
        <p:spPr>
          <a:xfrm>
            <a:off x="1743120" y="291600"/>
            <a:ext cx="7070760" cy="747720"/>
          </a:xfrm>
          <a:prstGeom prst="rect">
            <a:avLst/>
          </a:prstGeom>
          <a:ln w="0">
            <a:noFill/>
          </a:ln>
          <a:effectLst>
            <a:outerShdw blurRad="25560" dir="2700000" dist="101823">
              <a:srgbClr val="b4c7dc"/>
            </a:outerShdw>
          </a:effectLst>
        </p:spPr>
      </p:pic>
      <p:sp>
        <p:nvSpPr>
          <p:cNvPr id="194" name="TextBox 7"/>
          <p:cNvSpPr/>
          <p:nvPr/>
        </p:nvSpPr>
        <p:spPr>
          <a:xfrm>
            <a:off x="1642320" y="4377600"/>
            <a:ext cx="8146440" cy="345600"/>
          </a:xfrm>
          <a:prstGeom prst="rect">
            <a:avLst/>
          </a:prstGeom>
          <a:noFill/>
          <a:ln w="0">
            <a:noFill/>
          </a:ln>
          <a:effectLst>
            <a:outerShdw dir="2700000" dist="203646">
              <a:srgbClr val="808080"/>
            </a:outerShdw>
          </a:effectLst>
        </p:spPr>
        <p:style>
          <a:lnRef idx="0"/>
          <a:fillRef idx="0"/>
          <a:effectRef idx="0"/>
          <a:fontRef idx="minor"/>
        </p:style>
      </p:sp>
      <p:pic>
        <p:nvPicPr>
          <p:cNvPr id="195" name="Picture 5" descr="sarat01"/>
          <p:cNvPicPr/>
          <p:nvPr/>
        </p:nvPicPr>
        <p:blipFill>
          <a:blip r:embed="rId2"/>
          <a:stretch/>
        </p:blipFill>
        <p:spPr>
          <a:xfrm>
            <a:off x="8853480" y="22320"/>
            <a:ext cx="830160" cy="995760"/>
          </a:xfrm>
          <a:prstGeom prst="rect">
            <a:avLst/>
          </a:prstGeom>
          <a:ln w="9525">
            <a:noFill/>
          </a:ln>
          <a:effectLst>
            <a:outerShdw algn="tl" blurRad="50760" dir="2700000" dist="179209" rotWithShape="0">
              <a:srgbClr val="000000">
                <a:alpha val="40000"/>
              </a:srgbClr>
            </a:outerShdw>
          </a:effectLst>
        </p:spPr>
      </p:pic>
      <p:pic>
        <p:nvPicPr>
          <p:cNvPr id="196" name="Рисунок 1" descr=""/>
          <p:cNvPicPr/>
          <p:nvPr/>
        </p:nvPicPr>
        <p:blipFill>
          <a:blip r:embed="rId3"/>
          <a:stretch/>
        </p:blipFill>
        <p:spPr>
          <a:xfrm>
            <a:off x="64080" y="89280"/>
            <a:ext cx="1665360" cy="928800"/>
          </a:xfrm>
          <a:prstGeom prst="rect">
            <a:avLst/>
          </a:prstGeom>
          <a:ln w="0">
            <a:noFill/>
          </a:ln>
          <a:effectLst>
            <a:outerShdw algn="tl" blurRad="114480" dir="2700000" dist="143570" rotWithShape="0">
              <a:srgbClr val="000000">
                <a:alpha val="40000"/>
              </a:srgbClr>
            </a:outerShdw>
          </a:effectLst>
        </p:spPr>
      </p:pic>
      <p:sp>
        <p:nvSpPr>
          <p:cNvPr id="197" name="Скругленный прямоугольник 3"/>
          <p:cNvSpPr/>
          <p:nvPr/>
        </p:nvSpPr>
        <p:spPr>
          <a:xfrm>
            <a:off x="753480" y="1167840"/>
            <a:ext cx="8796960" cy="1298880"/>
          </a:xfrm>
          <a:prstGeom prst="roundRect">
            <a:avLst>
              <a:gd name="adj" fmla="val 16667"/>
            </a:avLst>
          </a:prstGeom>
          <a:solidFill>
            <a:schemeClr val="accent1">
              <a:alpha val="90000"/>
            </a:schemeClr>
          </a:solidFill>
          <a:ln>
            <a:solidFill>
              <a:srgbClr val="475785"/>
            </a:solidFill>
            <a:round/>
          </a:ln>
          <a:effectLst>
            <a:outerShdw dir="2700000" dist="203646">
              <a:srgbClr val="808080"/>
            </a:outerShdw>
          </a:effectLst>
          <a:scene3d>
            <a:camera prst="orthographicFront"/>
            <a:lightRig dir="t" rig="threePt"/>
          </a:scene3d>
          <a:sp3d>
            <a:bevelT prst="convex" w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/>
              <a:lightRig dir="t" rig="threePt"/>
            </a:scene3d>
            <a:sp3d>
              <a:bevelT prst="convex" w="127000"/>
            </a:sp3d>
          </a:bodyPr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2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Адрес: 410002, г. Саратов, ул. Соляная, 15.</a:t>
            </a:r>
            <a:endParaRPr b="0" lang="ru-RU" sz="2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2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Тел. 8 (845 2) 49-93-14; 49-92-48</a:t>
            </a:r>
            <a:endParaRPr b="0" lang="ru-RU" sz="2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2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E-mail: </a:t>
            </a:r>
            <a:r>
              <a:rPr b="1" lang="en-US" sz="2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nadzor@minobr.saratov.gov.ru</a:t>
            </a:r>
            <a:endParaRPr b="0" lang="ru-RU" sz="2800" spc="-1" strike="noStrike">
              <a:latin typeface="Arial"/>
            </a:endParaRPr>
          </a:p>
        </p:txBody>
      </p:sp>
      <p:sp>
        <p:nvSpPr>
          <p:cNvPr id="198" name="Скругленный прямоугольник 5"/>
          <p:cNvSpPr/>
          <p:nvPr/>
        </p:nvSpPr>
        <p:spPr>
          <a:xfrm>
            <a:off x="1642320" y="2775240"/>
            <a:ext cx="7273080" cy="703440"/>
          </a:xfrm>
          <a:prstGeom prst="roundRect">
            <a:avLst>
              <a:gd name="adj" fmla="val 16667"/>
            </a:avLst>
          </a:prstGeom>
          <a:solidFill>
            <a:schemeClr val="accent1">
              <a:alpha val="90000"/>
            </a:schemeClr>
          </a:solidFill>
          <a:ln>
            <a:solidFill>
              <a:srgbClr val="475785"/>
            </a:solidFill>
            <a:round/>
          </a:ln>
          <a:effectLst>
            <a:outerShdw dir="2700000" dist="203646">
              <a:srgbClr val="808080"/>
            </a:outerShdw>
          </a:effectLst>
          <a:scene3d>
            <a:camera prst="orthographicFront"/>
            <a:lightRig dir="t" rig="threePt"/>
          </a:scene3d>
          <a:sp3d>
            <a:bevelT prst="convex" w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  <a:scene3d>
              <a:camera prst="orthographicFront"/>
              <a:lightRig dir="t" rig="threePt"/>
            </a:scene3d>
            <a:sp3d>
              <a:bevelT prst="convex" w="127000"/>
            </a:sp3d>
          </a:bodyPr>
          <a:p>
            <a:pPr algn="ctr">
              <a:lnSpc>
                <a:spcPct val="100000"/>
              </a:lnSpc>
              <a:buNone/>
              <a:tabLst>
                <a:tab algn="l" pos="408240"/>
              </a:tabLst>
            </a:pPr>
            <a:r>
              <a:rPr b="1" lang="ru-RU" sz="2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Сайт: </a:t>
            </a:r>
            <a:r>
              <a:rPr b="1" lang="en-US" sz="2800" spc="-1" strike="noStrike">
                <a:solidFill>
                  <a:srgbClr val="ffffff"/>
                </a:solidFill>
                <a:latin typeface="PT Astra Serif"/>
                <a:ea typeface="DejaVu Sans"/>
              </a:rPr>
              <a:t>minobr.saratov.gov.ru</a:t>
            </a:r>
            <a:endParaRPr b="0" lang="ru-RU" sz="2800" spc="-1" strike="noStrike">
              <a:latin typeface="Arial"/>
            </a:endParaRPr>
          </a:p>
        </p:txBody>
      </p:sp>
      <p:pic>
        <p:nvPicPr>
          <p:cNvPr id="199" name="Рисунок 335" descr=""/>
          <p:cNvPicPr/>
          <p:nvPr/>
        </p:nvPicPr>
        <p:blipFill>
          <a:blip r:embed="rId4"/>
          <a:stretch/>
        </p:blipFill>
        <p:spPr>
          <a:xfrm>
            <a:off x="360" y="3917160"/>
            <a:ext cx="10071360" cy="1746360"/>
          </a:xfrm>
          <a:prstGeom prst="rect">
            <a:avLst/>
          </a:prstGeom>
          <a:ln w="0">
            <a:noFill/>
          </a:ln>
          <a:effectLst>
            <a:outerShdw blurRad="25560" dir="2700000" dist="101823">
              <a:srgbClr val="b4c7dc"/>
            </a:outerShdw>
          </a:effectLst>
        </p:spPr>
      </p:pic>
    </p:spTree>
  </p:cSld>
  <mc:AlternateContent>
    <mc:Choice Requires="p14">
      <p:transition spd="med" p14:dur="800"/>
    </mc:Choice>
    <mc:Fallback>
      <p:transition spd="med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5097</TotalTime>
  <Application>LibreOffice/7.3.5.2$Windows_X86_64 LibreOffice_project/184fe81b8c8c30d8b5082578aee2fed2ea847c01</Application>
  <AppVersion>15.0000</AppVersion>
  <Words>702</Words>
  <Paragraphs>105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2017-10-21T08:14:02Z</dcterms:created>
  <dc:creator>NEROZYA ELENA</dc:creator>
  <dc:description/>
  <dc:language>ru-RU</dc:language>
  <cp:lastModifiedBy/>
  <cp:lastPrinted>2021-12-03T05:01:49Z</cp:lastPrinted>
  <dcterms:modified xsi:type="dcterms:W3CDTF">2024-10-28T13:19:13Z</dcterms:modified>
  <cp:revision>677</cp:revision>
  <dc:subject/>
  <dc:title>Презентация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Экран (4:3)</vt:lpwstr>
  </property>
  <property fmtid="{D5CDD505-2E9C-101B-9397-08002B2CF9AE}" pid="3" name="Slides">
    <vt:i4>16</vt:i4>
  </property>
</Properties>
</file>