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0" r:id="rId4"/>
    <p:sldId id="275" r:id="rId5"/>
    <p:sldId id="282" r:id="rId6"/>
    <p:sldId id="283" r:id="rId7"/>
    <p:sldId id="284" r:id="rId8"/>
    <p:sldId id="277" r:id="rId9"/>
    <p:sldId id="285" r:id="rId10"/>
    <p:sldId id="286" r:id="rId11"/>
    <p:sldId id="287" r:id="rId12"/>
    <p:sldId id="288" r:id="rId13"/>
    <p:sldId id="28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B8F"/>
    <a:srgbClr val="E5D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7DA75-6319-4760-9EE9-5DFA2F1C707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271F335-349D-4713-B02B-8E7E228BD15F}" type="pres">
      <dgm:prSet presAssocID="{0787DA75-6319-4760-9EE9-5DFA2F1C70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DB89017-8FB4-4F03-B6B7-B4EBF4E503C3}" type="presOf" srcId="{0787DA75-6319-4760-9EE9-5DFA2F1C7078}" destId="{E271F335-349D-4713-B02B-8E7E228BD15F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87DA75-6319-4760-9EE9-5DFA2F1C707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271F335-349D-4713-B02B-8E7E228BD15F}" type="pres">
      <dgm:prSet presAssocID="{0787DA75-6319-4760-9EE9-5DFA2F1C70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9D69F30-73A3-4740-92F6-4640984588D3}" type="presOf" srcId="{0787DA75-6319-4760-9EE9-5DFA2F1C7078}" destId="{E271F335-349D-4713-B02B-8E7E228BD15F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87DA75-6319-4760-9EE9-5DFA2F1C707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271F335-349D-4713-B02B-8E7E228BD15F}" type="pres">
      <dgm:prSet presAssocID="{0787DA75-6319-4760-9EE9-5DFA2F1C70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32AFD26-8E70-4D75-8B6C-1264C312C1D3}" type="presOf" srcId="{0787DA75-6319-4760-9EE9-5DFA2F1C7078}" destId="{E271F335-349D-4713-B02B-8E7E228BD15F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87DA75-6319-4760-9EE9-5DFA2F1C707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271F335-349D-4713-B02B-8E7E228BD15F}" type="pres">
      <dgm:prSet presAssocID="{0787DA75-6319-4760-9EE9-5DFA2F1C70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304BF-4541-46C6-AB57-D512A131EC96}" type="presOf" srcId="{0787DA75-6319-4760-9EE9-5DFA2F1C7078}" destId="{E271F335-349D-4713-B02B-8E7E228BD15F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87DA75-6319-4760-9EE9-5DFA2F1C707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271F335-349D-4713-B02B-8E7E228BD15F}" type="pres">
      <dgm:prSet presAssocID="{0787DA75-6319-4760-9EE9-5DFA2F1C70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EBAAE-1858-4EDF-8157-DEA3D1A9908C}" type="presOf" srcId="{0787DA75-6319-4760-9EE9-5DFA2F1C7078}" destId="{E271F335-349D-4713-B02B-8E7E228BD15F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45342"/>
            <a:ext cx="9144000" cy="2703738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81325" y="35099"/>
            <a:ext cx="6426868" cy="178510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в сфере образования</a:t>
            </a:r>
          </a:p>
          <a:p>
            <a:pPr algn="ct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</a:t>
            </a:r>
            <a:br>
              <a:rPr lang="ru-RU" sz="2200" b="1" i="1" dirty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Саратовской области</a:t>
            </a:r>
          </a:p>
          <a:p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067232"/>
            <a:ext cx="8487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изменений законодательства РФ в сфере образования»</a:t>
            </a:r>
            <a:endParaRPr lang="ru-RU" sz="2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6834" y="5373216"/>
            <a:ext cx="62209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i="1" dirty="0" smtClean="0">
                <a:ln w="10541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Неверов Денис Александрович,</a:t>
            </a:r>
            <a:endParaRPr lang="ru-RU" sz="2200" b="1" i="1" dirty="0">
              <a:ln w="10541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b="1" i="1" dirty="0">
                <a:ln w="10541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начальник отдела государственного надзора в сфере образования</a:t>
            </a:r>
          </a:p>
          <a:p>
            <a:pPr algn="r"/>
            <a:endParaRPr lang="ru-RU" sz="2200" b="1" i="1" dirty="0">
              <a:ln w="10541" cmpd="sng">
                <a:noFill/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2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" y="116632"/>
            <a:ext cx="1511481" cy="1127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277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6" y="1556792"/>
            <a:ext cx="9144000" cy="936104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Объект 5">
            <a:extLst>
              <a:ext uri="{FF2B5EF4-FFF2-40B4-BE49-F238E27FC236}">
                <a16:creationId xmlns="" xmlns:a16="http://schemas.microsoft.com/office/drawing/2014/main" id="{DB8D9190-EBF9-4C49-94B3-8343EDE75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7051"/>
              </p:ext>
            </p:extLst>
          </p:nvPr>
        </p:nvGraphicFramePr>
        <p:xfrm>
          <a:off x="205706" y="1391666"/>
          <a:ext cx="8844761" cy="5392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6870A89-0637-467D-9FA0-981A359AA7FC}"/>
              </a:ext>
            </a:extLst>
          </p:cNvPr>
          <p:cNvSpPr txBox="1">
            <a:spLocks/>
          </p:cNvSpPr>
          <p:nvPr/>
        </p:nvSpPr>
        <p:spPr>
          <a:xfrm>
            <a:off x="323528" y="68227"/>
            <a:ext cx="8856984" cy="1089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0271" y="-25776"/>
            <a:ext cx="6700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законодательства  Российской Федерации в сфере образования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sarat01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" y="116632"/>
            <a:ext cx="1511481" cy="1127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91124" y="1637031"/>
            <a:ext cx="8487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 утратившие силу и вступившие в силу: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1148" y="2499416"/>
            <a:ext cx="8568950" cy="1200329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27.08.2013 № 989 «Об утверждении образцов и описаний аттестатов об основном общем и среднем общем образовании и приложений к ним»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(Окончание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- </a:t>
            </a:r>
            <a:r>
              <a:rPr lang="ru-RU" dirty="0" smtClean="0">
                <a:solidFill>
                  <a:srgbClr val="073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08.01.2021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1148" y="3699722"/>
            <a:ext cx="8549873" cy="1200329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05.10.2020 № 545 «Об утверждении образцов и описаний аттестатов об основном общем и среднем общем образовании и приложений к ним»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Arial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действия документа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- </a:t>
            </a:r>
            <a:r>
              <a:rPr lang="ru-RU" dirty="0" smtClean="0">
                <a:solidFill>
                  <a:srgbClr val="073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09.01.2021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)</a:t>
            </a:r>
            <a:endParaRPr lang="ru-RU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1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6" y="1556792"/>
            <a:ext cx="9144000" cy="936104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Объект 5">
            <a:extLst>
              <a:ext uri="{FF2B5EF4-FFF2-40B4-BE49-F238E27FC236}">
                <a16:creationId xmlns="" xmlns:a16="http://schemas.microsoft.com/office/drawing/2014/main" id="{DB8D9190-EBF9-4C49-94B3-8343EDE75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85432"/>
              </p:ext>
            </p:extLst>
          </p:nvPr>
        </p:nvGraphicFramePr>
        <p:xfrm>
          <a:off x="205706" y="1391666"/>
          <a:ext cx="8844761" cy="5392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6870A89-0637-467D-9FA0-981A359AA7FC}"/>
              </a:ext>
            </a:extLst>
          </p:cNvPr>
          <p:cNvSpPr txBox="1">
            <a:spLocks/>
          </p:cNvSpPr>
          <p:nvPr/>
        </p:nvSpPr>
        <p:spPr>
          <a:xfrm>
            <a:off x="323528" y="68227"/>
            <a:ext cx="8856984" cy="1089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0271" y="-25776"/>
            <a:ext cx="6700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законодательства  Российской Федерации в сфере образования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sarat01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" y="116632"/>
            <a:ext cx="1511481" cy="1127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91124" y="1637031"/>
            <a:ext cx="8487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 утратившие силу и вступившие в силу: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124" y="2492896"/>
            <a:ext cx="8401542" cy="1200329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14.02.2014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заполнения, учета и выдачи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аттестатов об основном общем и среднем общем образовании и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дубликатов»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(Окончание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документа - </a:t>
            </a:r>
            <a:r>
              <a:rPr lang="ru-RU" dirty="0" smtClean="0">
                <a:solidFill>
                  <a:srgbClr val="073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31.12.2020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9698" y="3712886"/>
            <a:ext cx="8408031" cy="1200329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05.10.2020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546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заполнения, учета и выдачи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аттестатов об основном общем и среднем общем образовании 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дубликатов»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(Начало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документа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73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63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6" y="1556792"/>
            <a:ext cx="9144000" cy="936104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Объект 5">
            <a:extLst>
              <a:ext uri="{FF2B5EF4-FFF2-40B4-BE49-F238E27FC236}">
                <a16:creationId xmlns="" xmlns:a16="http://schemas.microsoft.com/office/drawing/2014/main" id="{DB8D9190-EBF9-4C49-94B3-8343EDE75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712485"/>
              </p:ext>
            </p:extLst>
          </p:nvPr>
        </p:nvGraphicFramePr>
        <p:xfrm>
          <a:off x="205706" y="1391666"/>
          <a:ext cx="8844761" cy="5392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6870A89-0637-467D-9FA0-981A359AA7FC}"/>
              </a:ext>
            </a:extLst>
          </p:cNvPr>
          <p:cNvSpPr txBox="1">
            <a:spLocks/>
          </p:cNvSpPr>
          <p:nvPr/>
        </p:nvSpPr>
        <p:spPr>
          <a:xfrm>
            <a:off x="323528" y="68227"/>
            <a:ext cx="8856984" cy="1089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0271" y="-25776"/>
            <a:ext cx="6700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законодательства  Российской Федерации в сфере образования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sarat01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" y="116632"/>
            <a:ext cx="1511481" cy="1127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31234" y="2636912"/>
            <a:ext cx="8487464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23.12.2020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766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федеральный перечень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утвержденный приказом Министерства просвещения Российской Федерации от 20 мая 2020 г.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254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документа - </a:t>
            </a:r>
            <a:r>
              <a:rPr lang="ru-RU" dirty="0" smtClean="0">
                <a:solidFill>
                  <a:srgbClr val="073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13.03.2021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722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6" y="1556792"/>
            <a:ext cx="9144000" cy="936104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6870A89-0637-467D-9FA0-981A359AA7FC}"/>
              </a:ext>
            </a:extLst>
          </p:cNvPr>
          <p:cNvSpPr txBox="1">
            <a:spLocks/>
          </p:cNvSpPr>
          <p:nvPr/>
        </p:nvSpPr>
        <p:spPr>
          <a:xfrm>
            <a:off x="323528" y="68227"/>
            <a:ext cx="8856984" cy="1089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0271" y="-25776"/>
            <a:ext cx="6700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законодательства  Российской Федерации в сфере образования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" y="116632"/>
            <a:ext cx="1511481" cy="1127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863588" y="2924944"/>
            <a:ext cx="777686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31.10.2020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1776 «О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Правила формирования и ведения федеральной информационной системы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«Федеральный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сведений о документах об образовании и (или) о квалификации, документах об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обучении»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действия документа </a:t>
            </a:r>
            <a:r>
              <a:rPr lang="ru-RU" dirty="0"/>
              <a:t>- </a:t>
            </a:r>
            <a:r>
              <a:rPr lang="ru-RU" dirty="0" smtClean="0">
                <a:solidFill>
                  <a:srgbClr val="073B8F"/>
                </a:solidFill>
              </a:rPr>
              <a:t>13.11.2020</a:t>
            </a:r>
            <a:r>
              <a:rPr lang="ru-RU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90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98" y="1729130"/>
            <a:ext cx="9144000" cy="1872208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57500" y="-8334"/>
            <a:ext cx="6574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государственному контролю и надзору в сфере образования министерства образования Саратовской области</a:t>
            </a:r>
          </a:p>
        </p:txBody>
      </p:sp>
      <p:pic>
        <p:nvPicPr>
          <p:cNvPr id="7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1863116"/>
            <a:ext cx="916189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Адрес: 410002, г. Саратов, ул. Соляная, 15.</a:t>
            </a:r>
          </a:p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8 (845 2) 49-92-48; 49-93-17</a:t>
            </a:r>
          </a:p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minobr.nadzor@mail.ru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" y="116632"/>
            <a:ext cx="1511481" cy="1127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751488" y="3861048"/>
            <a:ext cx="5658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Сайт: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minobr.saratov.gov.ru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97" y="5013176"/>
            <a:ext cx="9126102" cy="1728192"/>
          </a:xfrm>
          <a:prstGeom prst="rect">
            <a:avLst/>
          </a:prstGeom>
          <a:blipFill dpi="0" rotWithShape="1">
            <a:blip r:embed="rId4">
              <a:alphaModFix amt="7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4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9410" y="0"/>
            <a:ext cx="67749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законодательства  Российской Федерации в сфере образования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4406839"/>
            <a:ext cx="8639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20"/>
            <a:ext cx="1475670" cy="11012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7" y="2636911"/>
            <a:ext cx="8401542" cy="1200329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08.04.2014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293 «Об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приема на обучение по образовательным программам дошкольного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28.06.2020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7" y="3814782"/>
            <a:ext cx="8401542" cy="1200329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15.05.2020 </a:t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236 «Об утверждении Порядка приема на обучение по образовательным программам дошкольного образования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действия документа -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29.06.2020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484784"/>
            <a:ext cx="9144000" cy="864096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 утратившие силу и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вступившие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силу:</a:t>
            </a:r>
          </a:p>
        </p:txBody>
      </p:sp>
    </p:spTree>
    <p:extLst>
      <p:ext uri="{BB962C8B-B14F-4D97-AF65-F5344CB8AC3E}">
        <p14:creationId xmlns:p14="http://schemas.microsoft.com/office/powerpoint/2010/main" val="141514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484784"/>
            <a:ext cx="9144000" cy="864096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 утратившие силу и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вступившие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силу: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0"/>
            <a:ext cx="665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изменений законодательства  Российской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</a:t>
            </a:r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образования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4406839"/>
            <a:ext cx="8639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21"/>
            <a:ext cx="1475670" cy="11592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29062" y="2636912"/>
            <a:ext cx="8401542" cy="1200329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</a:t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22.01.2014 № 32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приема граждан на обучение по образовательным программам начального общего, основного общего и среднего общего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(Окончание действия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21.09.2020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9062" y="3837241"/>
            <a:ext cx="8401542" cy="1200329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02.09.2020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действия 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22.09.2020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8434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9410" y="0"/>
            <a:ext cx="67749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Обзор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законодательства  Российской Федерации в сфере образования</a:t>
            </a:r>
            <a:endParaRPr lang="ru-RU" sz="20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4406839"/>
            <a:ext cx="8639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77"/>
            <a:ext cx="1475670" cy="11592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05016" y="2577694"/>
            <a:ext cx="8401542" cy="1477328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30.08.2013 № 1014 «Об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31.12.2020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5016" y="4055022"/>
            <a:ext cx="8401542" cy="1477328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31.07.2020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373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действия 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484784"/>
            <a:ext cx="9144000" cy="864096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 утратившие силу и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вступившие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силу:</a:t>
            </a:r>
          </a:p>
        </p:txBody>
      </p:sp>
    </p:spTree>
    <p:extLst>
      <p:ext uri="{BB962C8B-B14F-4D97-AF65-F5344CB8AC3E}">
        <p14:creationId xmlns:p14="http://schemas.microsoft.com/office/powerpoint/2010/main" val="132839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484784"/>
            <a:ext cx="9144000" cy="864096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 утратившие силу и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вступившие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силу: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0"/>
            <a:ext cx="665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изменений законодательства  Российской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</a:t>
            </a:r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образования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4406839"/>
            <a:ext cx="8639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21"/>
            <a:ext cx="1475670" cy="11592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95537" y="2708920"/>
            <a:ext cx="8568950" cy="1477328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30.08.2013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1015 «Об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31.12.2020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7" y="4201781"/>
            <a:ext cx="8577497" cy="1754326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28.08.2020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442 «Об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(Начало действия 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6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465464"/>
            <a:ext cx="9144000" cy="1740852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0"/>
            <a:ext cx="665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предусмотренная Кодексом Российской Федерации об административных правонарушениях (далее –КоАП РФ)</a:t>
            </a:r>
          </a:p>
        </p:txBody>
      </p:sp>
      <p:pic>
        <p:nvPicPr>
          <p:cNvPr id="4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52028" y="4406839"/>
            <a:ext cx="8639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21"/>
            <a:ext cx="1475670" cy="11592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09615" y="1472124"/>
            <a:ext cx="84874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Административная ответственность, предусмотренная Кодексом об административных правонарушениях РФ за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установленного законодательством об образовании порядка приема в образовательную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организацию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8047" y="3356992"/>
            <a:ext cx="8401542" cy="20036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Ч. 5 ст. 19.30 КоАП РФ: </a:t>
            </a:r>
          </a:p>
          <a:p>
            <a:pPr indent="449580"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Нарушение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установленного законодательством об образовании порядка приема в образовательную организацию влечет наложение административного штрафа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на: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-	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должностных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лиц в размере от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 до 30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тысяч рублей; </a:t>
            </a:r>
            <a:b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-	юридических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лиц - от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50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тысяч до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100 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тысяч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рублей.</a:t>
            </a:r>
            <a:endParaRPr lang="ru-RU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</a:pPr>
            <a:endParaRPr lang="ru-RU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180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484784"/>
            <a:ext cx="9144000" cy="864096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 утратившие силу и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вступившие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силу: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0"/>
            <a:ext cx="665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изменений законодательства  Российской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</a:t>
            </a:r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образования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sarat0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4406839"/>
            <a:ext cx="8639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321"/>
            <a:ext cx="1475670" cy="11592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95537" y="2708920"/>
            <a:ext cx="8568950" cy="923330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от 15.08.2013 №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706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оказания платных образовательных услуг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31.12.2020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6989" y="3643137"/>
            <a:ext cx="8577497" cy="923330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15.09.2020 № 1441                «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оказания платных образовательных услуг»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(Начало действия 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2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6" y="1458799"/>
            <a:ext cx="9144000" cy="1446550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Объект 5">
            <a:extLst>
              <a:ext uri="{FF2B5EF4-FFF2-40B4-BE49-F238E27FC236}">
                <a16:creationId xmlns="" xmlns:a16="http://schemas.microsoft.com/office/drawing/2014/main" id="{DB8D9190-EBF9-4C49-94B3-8343EDE75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156968"/>
              </p:ext>
            </p:extLst>
          </p:nvPr>
        </p:nvGraphicFramePr>
        <p:xfrm>
          <a:off x="205706" y="1391666"/>
          <a:ext cx="8844761" cy="5392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6870A89-0637-467D-9FA0-981A359AA7FC}"/>
              </a:ext>
            </a:extLst>
          </p:cNvPr>
          <p:cNvSpPr txBox="1">
            <a:spLocks/>
          </p:cNvSpPr>
          <p:nvPr/>
        </p:nvSpPr>
        <p:spPr>
          <a:xfrm>
            <a:off x="323528" y="68227"/>
            <a:ext cx="8856984" cy="1089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0271" y="-25776"/>
            <a:ext cx="6700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предусмотренная Кодексом Российской Федерации об административных правонарушениях (далее –КоАП РФ)</a:t>
            </a:r>
          </a:p>
          <a:p>
            <a:pPr algn="ctr"/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sarat01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" y="116632"/>
            <a:ext cx="1511481" cy="1127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09615" y="1472124"/>
            <a:ext cx="8487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Административная ответственность, предусмотренная Кодексом об административных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правонарушениях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РФ за </a:t>
            </a:r>
            <a:r>
              <a:rPr lang="ru-RU" sz="2200" b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нарушении правил оказания платных образовательных </a:t>
            </a:r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8047" y="3068960"/>
            <a:ext cx="8401542" cy="23221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Ч. 1 ст. 19.30 КоАП РФ: </a:t>
            </a:r>
          </a:p>
          <a:p>
            <a:pPr indent="449580" algn="just">
              <a:lnSpc>
                <a:spcPct val="115000"/>
              </a:lnSpc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нарушение установленных законодательством об образовании требований к ведению образовательной деятельности, выразившееся в нарушении правил оказания платных образовательных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услуг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влечет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наложение административного штрафа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на: </a:t>
            </a:r>
          </a:p>
          <a:p>
            <a:pPr marL="285750" lvl="1" indent="-285750" algn="just">
              <a:lnSpc>
                <a:spcPct val="115000"/>
              </a:lnSpc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должностных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лиц в размере от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30 тысяч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50 тысяч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рублей; </a:t>
            </a:r>
            <a:endParaRPr lang="ru-RU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юридических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лиц - от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100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тысяч до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200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тысяч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рублей.</a:t>
            </a:r>
            <a:endParaRPr lang="ru-RU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281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66" y="1556792"/>
            <a:ext cx="9144000" cy="936104"/>
          </a:xfrm>
          <a:prstGeom prst="rect">
            <a:avLst/>
          </a:prstGeom>
          <a:solidFill>
            <a:schemeClr val="accent1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Объект 5">
            <a:extLst>
              <a:ext uri="{FF2B5EF4-FFF2-40B4-BE49-F238E27FC236}">
                <a16:creationId xmlns="" xmlns:a16="http://schemas.microsoft.com/office/drawing/2014/main" id="{DB8D9190-EBF9-4C49-94B3-8343EDE75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91162"/>
              </p:ext>
            </p:extLst>
          </p:nvPr>
        </p:nvGraphicFramePr>
        <p:xfrm>
          <a:off x="205706" y="1391666"/>
          <a:ext cx="8844761" cy="5392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26870A89-0637-467D-9FA0-981A359AA7FC}"/>
              </a:ext>
            </a:extLst>
          </p:cNvPr>
          <p:cNvSpPr txBox="1">
            <a:spLocks/>
          </p:cNvSpPr>
          <p:nvPr/>
        </p:nvSpPr>
        <p:spPr>
          <a:xfrm>
            <a:off x="323528" y="68227"/>
            <a:ext cx="8856984" cy="1089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0271" y="-25776"/>
            <a:ext cx="6700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</a:t>
            </a:r>
            <a:r>
              <a:rPr lang="ru-RU" sz="2000" b="1" i="1" dirty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законодательства  Российской Федерации в сфере образования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sarat01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8031761" y="27285"/>
            <a:ext cx="765318" cy="121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" y="116632"/>
            <a:ext cx="1511481" cy="1127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91124" y="1637031"/>
            <a:ext cx="8487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A1957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 утратившие силу и вступившие в силу:</a:t>
            </a:r>
            <a:endParaRPr lang="ru-RU" sz="2200" b="1" dirty="0">
              <a:solidFill>
                <a:srgbClr val="A1957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0557" y="2610778"/>
            <a:ext cx="8401542" cy="1754326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по надзору в сфере образования и науки Министерства образования и науки Российской Федерации от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29.05.2014                               №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785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(Окончание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-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1.12.2020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0556" y="4365104"/>
            <a:ext cx="8408031" cy="1754326"/>
          </a:xfrm>
          <a:prstGeom prst="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надзору в сфере образования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науки                                                              от 14.08.2020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информации»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действия документа -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2103</TotalTime>
  <Words>752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NEROZYA ELENA</dc:creator>
  <cp:lastModifiedBy>ДВ. Неверов</cp:lastModifiedBy>
  <cp:revision>150</cp:revision>
  <cp:lastPrinted>2018-09-18T08:12:29Z</cp:lastPrinted>
  <dcterms:created xsi:type="dcterms:W3CDTF">2017-10-21T08:14:02Z</dcterms:created>
  <dcterms:modified xsi:type="dcterms:W3CDTF">2021-03-24T05:56:21Z</dcterms:modified>
</cp:coreProperties>
</file>