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86" r:id="rId4"/>
    <p:sldId id="282" r:id="rId5"/>
    <p:sldId id="283" r:id="rId6"/>
    <p:sldId id="289" r:id="rId7"/>
    <p:sldId id="290" r:id="rId8"/>
    <p:sldId id="291" r:id="rId9"/>
    <p:sldId id="284" r:id="rId10"/>
    <p:sldId id="292" r:id="rId11"/>
    <p:sldId id="293" r:id="rId12"/>
    <p:sldId id="285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C1"/>
    <a:srgbClr val="073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minobr.saratov.gov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2235B371AB1008933FC42200E5BED72F18ADA1F3E43C9F48CD5E376AF14031AA6FC3814A32C57C9EA387C16B9FF97E54646D4EB689tBTC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inobr.saratov.go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132" y="1556792"/>
            <a:ext cx="8617568" cy="3048957"/>
          </a:xfrm>
          <a:prstGeom prst="rect">
            <a:avLst/>
          </a:prstGeom>
          <a:solidFill>
            <a:schemeClr val="accent1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81325" y="35099"/>
            <a:ext cx="6426868" cy="17851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</a:t>
            </a:r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200" b="1" i="1" dirty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сфере </a:t>
            </a:r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pPr algn="ctr"/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министерства образования </a:t>
            </a:r>
            <a:b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Саратовской области</a:t>
            </a:r>
            <a:endParaRPr lang="ru-RU" sz="2200" b="1" i="1" dirty="0">
              <a:ln w="10541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339" y="1820203"/>
            <a:ext cx="8487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предоставления государственной услуги по лицензированию. </a:t>
            </a:r>
          </a:p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Реестровая модель.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6834" y="5373216"/>
            <a:ext cx="62209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i="1" dirty="0" err="1" smtClean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Палаева</a:t>
            </a:r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Кристина Андреевна,</a:t>
            </a:r>
          </a:p>
          <a:p>
            <a:pPr algn="r"/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консультант отдела </a:t>
            </a:r>
            <a:r>
              <a:rPr lang="ru-RU" sz="2200" b="1" i="1" dirty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лицензирования </a:t>
            </a:r>
            <a:endParaRPr lang="ru-RU" sz="2200" b="1" i="1" dirty="0" smtClean="0">
              <a:ln w="10541" cmpd="sng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b="1" i="1" dirty="0" smtClean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образовательной </a:t>
            </a:r>
            <a:r>
              <a:rPr lang="ru-RU" sz="2200" b="1" i="1" dirty="0">
                <a:ln w="10541" cmpd="sng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</a:p>
          <a:p>
            <a:pPr algn="r"/>
            <a:endParaRPr lang="ru-RU" sz="2200" b="1" i="1" dirty="0">
              <a:ln w="10541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2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7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786" y="191053"/>
            <a:ext cx="83581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формы заявлений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прилагаемых документов</a:t>
            </a: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57224" y="1285860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Формы заявлений на предоставление/переоформление лицензий на осуществление  образовательной деятельности и формы прилагаемых документов размещены на официальном сайте министерства образования Саратовской области </a:t>
            </a:r>
            <a:r>
              <a:rPr lang="ru-RU" b="1" dirty="0">
                <a:solidFill>
                  <a:srgbClr val="C17529">
                    <a:lumMod val="50000"/>
                  </a:srgbClr>
                </a:solidFill>
              </a:rPr>
              <a:t>(</a:t>
            </a:r>
            <a:r>
              <a:rPr lang="en-US" b="1" dirty="0">
                <a:solidFill>
                  <a:srgbClr val="C17529">
                    <a:lumMod val="50000"/>
                  </a:srgbClr>
                </a:solidFill>
                <a:hlinkClick r:id="rId4"/>
              </a:rPr>
              <a:t>http://minobr.saratov.gov.ru/</a:t>
            </a:r>
            <a:r>
              <a:rPr lang="ru-RU" b="1" dirty="0">
                <a:solidFill>
                  <a:srgbClr val="C17529">
                    <a:lumMod val="50000"/>
                  </a:srgbClr>
                </a:solidFill>
              </a:rPr>
              <a:t>), вкладка государственные услуги, далее лицензирование образовательной </a:t>
            </a:r>
            <a:r>
              <a:rPr lang="ru-RU" b="1" dirty="0" smtClean="0">
                <a:solidFill>
                  <a:srgbClr val="C17529">
                    <a:lumMod val="50000"/>
                  </a:srgbClr>
                </a:solidFill>
              </a:rPr>
              <a:t>деятельности.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40967"/>
            <a:ext cx="8329535" cy="366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3951471" y="3140967"/>
            <a:ext cx="1224136" cy="1368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27784" y="5301208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27784" y="458112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27784" y="4581128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68144" y="458112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0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821" y="191053"/>
            <a:ext cx="83581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пошлина.</a:t>
            </a:r>
          </a:p>
          <a:p>
            <a:pPr algn="ctr"/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лата за предоставление выписки.</a:t>
            </a: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9662" y="0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57223" y="1340768"/>
            <a:ext cx="8069547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Государственная пошлина: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предоставление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лицензии – 7500 руб. 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171450" indent="-171450">
              <a:buFontTx/>
              <a:buChar char="-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переоформление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лицензии в случае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намерения лицензиата осуществлять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образовательную деятельность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по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адресу места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ее осуществления или в филиале, не предусмотренных лицензией, или оказывать образовательные услуги по реализации новых образовательных программ, не предусмотренных лицензией – 3500 руб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.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/>
            </a:endParaRPr>
          </a:p>
          <a:p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-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переоформление лицензии в случае реорганизации юридического лица в форме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 присоединения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, преобразования, слияния, изменения его наименования, адреса места нахождения, прекращения деятельности по одному или нескольким адресам, прекращения оказания образовательной услуги по реализации образовательных программ – 750 руб.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7221" y="3846596"/>
            <a:ext cx="8069549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265">
              <a:spcAft>
                <a:spcPts val="0"/>
              </a:spcAft>
              <a:tabLst>
                <a:tab pos="450215" algn="l"/>
              </a:tabLst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Плата за предоставление выписки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 из реестра лицензий на бумажном носителе составляет – </a:t>
            </a:r>
          </a:p>
          <a:p>
            <a:pPr indent="342265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3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000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руб.</a:t>
            </a:r>
          </a:p>
          <a:p>
            <a:pPr indent="342265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За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предоставление выписки из реестра лицензий в форме электронного документа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cs typeface="Times New Roman" panose="02020603050405020304" pitchFamily="18" charset="0"/>
              </a:rPr>
              <a:t>, подписанного усиленной электронно-цифровой подписью уполномоченного должностного лица плата не взымается. 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+mj-lt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23528" y="68227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2000240"/>
            <a:ext cx="847355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 410002, г. Саратов, ул. Соляная, 15.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8 (845 2) 49-92-82; 49-92-43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minobraz_liz@mail.ru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91166" y="71414"/>
            <a:ext cx="6700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Комитет по государственному контролю и надзору в сфере образования министерства образования Саратовской области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142873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Отдел лицензирования образовательной деятельности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214686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minobr.saratov.gov.ru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714752"/>
            <a:ext cx="8501122" cy="1701972"/>
          </a:xfrm>
          <a:prstGeom prst="rect">
            <a:avLst/>
          </a:prstGeom>
          <a:blipFill dpi="0" rotWithShape="1">
            <a:blip r:embed="rId4">
              <a:alphaModFix amt="7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511" y="-22604"/>
            <a:ext cx="835814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Нормативно-правовое </a:t>
            </a:r>
            <a:r>
              <a:rPr lang="ru-RU" sz="2000" b="1" i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обеспечение </a:t>
            </a:r>
            <a:endParaRPr lang="ru-RU" sz="2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лицензирования образовательной деятельности, </a:t>
            </a:r>
          </a:p>
          <a:p>
            <a:pPr algn="ctr"/>
            <a:r>
              <a:rPr lang="ru-RU" sz="20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 на реестровую модель.</a:t>
            </a:r>
            <a:endParaRPr lang="ru-RU" sz="2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15338" y="0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28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0490" y="1535877"/>
            <a:ext cx="80695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Федеральный закон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от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04.05.2011 № 99-ФЗ «О лицензировании отдельных видов деятельности»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7587" y="4496748"/>
            <a:ext cx="808534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«Положение о лицензировании образовательной деятельности», утвержденное Постановлением Правительства Российской Федерации от 18.09.2020 № 1490 «О лицензировании образовательной деятельности»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срок действия до 31.12.2021)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3381" y="2329799"/>
            <a:ext cx="806954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ст. 91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Федерального закона от 29.12.2012 № 273-ФЗ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Об образовании в Российской Федерации»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51274" y="3105265"/>
            <a:ext cx="806955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Федеральный закон от 27.12.2019 № 478-ФЗ «О внесении изменений в отдельные законодательные акты Российской Федерации в части внедрения реестровой модели предоставления государственных услуг по лицензированию отдельных видов деятельности»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165402" y="1622698"/>
            <a:ext cx="563859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 rot="5400000">
            <a:off x="189561" y="2513594"/>
            <a:ext cx="563859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189561" y="3453101"/>
            <a:ext cx="563859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189561" y="4815250"/>
            <a:ext cx="563859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6409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2000" b="1" i="1" cap="none" dirty="0" smtClean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/>
            </a:r>
            <a:br>
              <a:rPr lang="ru-RU" sz="2000" b="1" i="1" cap="none" dirty="0" smtClean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</a:br>
            <a:r>
              <a:rPr lang="ru-RU" sz="2000" b="1" i="1" cap="none" dirty="0" smtClean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Нормативно-правовое </a:t>
            </a:r>
            <a:r>
              <a:rPr lang="ru-RU" sz="2000" b="1" i="1" cap="none" dirty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обеспечение </a:t>
            </a:r>
            <a:br>
              <a:rPr lang="ru-RU" sz="2000" b="1" i="1" cap="none" dirty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</a:br>
            <a:r>
              <a:rPr lang="ru-RU" sz="2000" b="1" i="1" cap="none" dirty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лицензирования образовательной деятельности, </a:t>
            </a:r>
            <a:br>
              <a:rPr lang="ru-RU" sz="2000" b="1" i="1" cap="none" dirty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</a:br>
            <a:r>
              <a:rPr lang="ru-RU" sz="2000" b="1" i="1" cap="none" dirty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  <a:ea typeface="+mn-ea"/>
                <a:cs typeface="+mn-cs"/>
              </a:rPr>
              <a:t>переход на реестровую модель.</a:t>
            </a:r>
            <a:r>
              <a:rPr lang="ru-RU" sz="2000" b="1" i="1" cap="none" dirty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i="1" cap="none" dirty="0">
                <a:ln w="11430"/>
                <a:solidFill>
                  <a:srgbClr val="C17529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" y="386486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712" y="121419"/>
            <a:ext cx="86518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52" y="2100972"/>
            <a:ext cx="8093169" cy="332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3" y="3933056"/>
            <a:ext cx="603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1" y="2348880"/>
            <a:ext cx="603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4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934" y="450442"/>
            <a:ext cx="83581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Подача документов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лицензирующий орган </a:t>
            </a:r>
            <a:endParaRPr lang="ru-RU" sz="2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0" y="307499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46363" y="1287784"/>
            <a:ext cx="8069546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форме электронного документа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посредством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портала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Госуслуги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 (https://www.gosuslugi.ru/) или информационной системы, обеспечивающей автоматизацию контрольно-надзорной деятельности за органами государственной власти субъектов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РФ,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исполняющими переданные полномочия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РФ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 области образования «ИС АКНДПП» (http://aknd.obrnadzor.gov.ru). Для получения государственной услуги, заявитель должен иметь электронно-цифровую подпись, логин и пароль Личного кабинета юридического лица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ИС АКНДПП (возможно пройти авторизацию используя логин и пароль юридического лица от личного кабинета на портале «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Госуслуги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»)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38465" y="4389116"/>
            <a:ext cx="808534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Предоставление документов на бумажном носителе в отдел лицензирования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образовательной деятельности комитета по контролю и надзору в сфере образования министерства образования области.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38465" y="5494902"/>
            <a:ext cx="806954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Направление документов на бумажном носителе заказным почтовым отправлением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 уведомлением о вручении по адресу: 410002, г. Саратов, ул. Соляная, 32.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 rot="5400000">
            <a:off x="202218" y="2502921"/>
            <a:ext cx="563859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 rot="5400000">
            <a:off x="148375" y="4634757"/>
            <a:ext cx="563859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167634" y="5857866"/>
            <a:ext cx="563859" cy="43204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46745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0"/>
            <a:ext cx="6357982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оказания государственной услуги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лицензированию образовательной деятельности</a:t>
            </a:r>
            <a:endParaRPr lang="ru-RU" sz="2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57224" y="1357298"/>
            <a:ext cx="76931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Предоставление лицензии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 более 45 рабочих дней.</a:t>
            </a:r>
            <a:r>
              <a:rPr lang="ru-RU" dirty="0" smtClean="0"/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1928802"/>
            <a:ext cx="769314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Предоставление временной лицензии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 не более 10 рабочих дней.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2500306"/>
            <a:ext cx="7715304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Переоформление лицензии: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При реорганизации юридического лица в форме присоединения, преобразования, слияния, изменения его наименования, адреса места нахождения, прекращения деятельности по одному или нескольким адресам, прекращения оказания образовательной услуги по реализации ОП -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 более 10 рабочих дней.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При намерении лицензиата осуществлять образовательную деятельность по адресу места ее осуществления или в филиале, не предусмотренных лицензией, или оказывать образовательные услуги по реализации новых ОП, не предусмотренных лицензией –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 более 30 рабочих дней.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57224" y="5500702"/>
            <a:ext cx="77153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Предоставление сведений о лицензии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- не более 3 рабочих дней.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57224" y="4929198"/>
            <a:ext cx="77153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Прекращение действия лицензии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 не более 10 рабочих дней.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46745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758" y="288302"/>
            <a:ext cx="65069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соискателю лицензии/лицензиату </a:t>
            </a:r>
            <a:endParaRPr lang="ru-RU" sz="2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919525" y="1311151"/>
            <a:ext cx="7715304" cy="5047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Согласно Постановлению Правительства Российской Федерации от 18.02.2020 № 1490          «О лицензировании образовательной деятельности» лицензионными требованиями являются: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Наличие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на праве собственности или ином законном основании зданий, строений, сооружений, помещений, необходимых для осуществления образовательной деятельности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Наличие материально-технического обеспечения образовательной деятельности, оборудование помещений, необходимых для осуществления образовательной деятельности по заявленным к лицензированию и реализуемым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ОП.</a:t>
            </a:r>
          </a:p>
          <a:p>
            <a:pPr marL="342900" indent="-342900">
              <a:buAutoNum type="arabicPeriod"/>
            </a:pP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Наличие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разработанных и утвержденных организацией, осуществляющей образовательную деятельность, ОП. Программы профессионального обучения водителей транспортных средств должны быть также согласованы с Государственной инспекцией безопасности дорожного движения Министерства внутренних дел Российской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Федерации.</a:t>
            </a:r>
            <a:endParaRPr lang="ru-RU" sz="1400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/>
            </a:endParaRPr>
          </a:p>
          <a:p>
            <a:pPr marL="342900" indent="-342900">
              <a:buAutoNum type="arabicPeriod"/>
            </a:pP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Наличие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в штате лицензиата или привлечение им на ином законном основании педагогических работников, имеющих профессиональное образование, обладающих соответствующей квалификацией, имеющих стаж работы, необходимый для осуществления образовательной деятельности по реализуемым ОП.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(не применяется в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отношении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ОП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, срок реализации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которых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еще не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наступил, а также для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соискателей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лицензии).</a:t>
            </a:r>
          </a:p>
          <a:p>
            <a:pPr marL="342900" indent="-342900">
              <a:buAutoNum type="arabicPeriod"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Наличие санитарно-эпидемиологического заключения о соответствии санитарным правилам зданий, строений, сооружений, помещений, оборудования и иного имущества, необходимых для осуществления образовательной деятельности по ОП, указанным в лицензии или заявленным к лицензированию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55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46745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758" y="288302"/>
            <a:ext cx="65069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соискателю лицензии/лицензиату </a:t>
            </a:r>
            <a:endParaRPr lang="ru-RU" sz="2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919525" y="1311151"/>
            <a:ext cx="7715304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6. </a:t>
            </a:r>
            <a:r>
              <a:rPr lang="ru-RU" sz="1400" dirty="0" smtClean="0">
                <a:solidFill>
                  <a:srgbClr val="A5644E">
                    <a:lumMod val="75000"/>
                  </a:srgbClr>
                </a:solidFill>
                <a:latin typeface="Franklin Gothic Medium"/>
                <a:ea typeface="Times New Roman"/>
              </a:rPr>
              <a:t>Наличие </a:t>
            </a:r>
            <a:r>
              <a:rPr lang="ru-RU" sz="1400" dirty="0">
                <a:solidFill>
                  <a:srgbClr val="A5644E">
                    <a:lumMod val="75000"/>
                  </a:srgbClr>
                </a:solidFill>
                <a:latin typeface="Franklin Gothic Medium"/>
                <a:ea typeface="Times New Roman"/>
              </a:rPr>
              <a:t>у профессиональной образовательной организации, организации, осуществляющей образовательную деятельность по основным программам профессионального обучения, специальных условий для получения образования обучающимися с ограниченными возможностями здоровья.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7.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Наличие 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условий для функционирования электронной информационно-образовательной среды, включающей в себя электронные информационные ресурсы, электронные образовательные ресурсы, совокупность информационных технологий, телекоммуникационных технологий, соответствующих технологических средств и обеспечивающей освоение обучающимися ОП в полном объеме независимо от места нахождения обучающихся. - Применяются только к ОО реализующих ОП с применением исключительно электронного обучения, дистанционных образовательных 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технологий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8.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Для профессиональных ОП, основных программ профессионального обучения, предусматривающих в период их освоения доведение до обучающихся сведений, составляющих государственную тайну, и (или) использование в учебных целях секретных образцов вооружения, военной и специальной техники необходимо наличие документа, подтверждающего допуск организации, осуществляющей образовательную деятельность, к проведению работ, связанных с использованием сведений, составляющих государственную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тайну.</a:t>
            </a:r>
          </a:p>
          <a:p>
            <a:pPr algn="just"/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9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. Для основных ОП медицинского и фармацевтического образования и дополнительных профессиональных программ медицинского и фармацевтического образования - наличие условий для практической подготовки обучающихся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.</a:t>
            </a:r>
          </a:p>
          <a:p>
            <a:pPr algn="just"/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10</a:t>
            </a:r>
            <a:r>
              <a:rPr lang="ru-RU" sz="1400" spc="1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. Для ОП, реализуемых организацией, осуществляющей образовательную деятельность, с использованием сетевой формы реализации образовательных программ - наличие договора о сетевой форме реализации ОП</a:t>
            </a:r>
            <a:r>
              <a:rPr lang="ru-RU" sz="1400" spc="1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052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46745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758" y="288302"/>
            <a:ext cx="650695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Лицензионные требования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соискателю лицензии/лицензиату </a:t>
            </a:r>
            <a:endParaRPr lang="ru-RU" sz="2000" b="1" i="1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919525" y="1311151"/>
            <a:ext cx="7715304" cy="24622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11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. Для организаций, осуществляющих образовательную деятельность по основным программам профессионального обучения для работы в качестве частных детективов, частных охранников и дополнительным профессиональным программам руководителей частных охранных организаций - соответствие требованиям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  <a:hlinkClick r:id="rId4"/>
              </a:rPr>
              <a:t>статьи 15.2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 Закона Российской Федерации "О частной детективной и охранной деятельности в Российской Федерации</a:t>
            </a:r>
          </a:p>
          <a:p>
            <a:pPr indent="450215" algn="just">
              <a:spcAft>
                <a:spcPts val="0"/>
              </a:spcAft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12. Для организаций, осуществляющих образовательную деятельность по ОП в области подготовки специалистов авиационного персонала гражданской авиации, членов экипажей судов в соответствии с международными требованиями, а также в области подготовки работников железнодорожного транспорта, непосредственно связанных с движением поездов и маневровой работой - соответствие требованиям, предусмотренным частью 6 статьи 85 Федерального закона "Об образовании в Российской Федерации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4475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xmlns:lc="http://schemas.openxmlformats.org/drawingml/2006/lockedCanvas" id="{26870A89-0637-467D-9FA0-981A359AA7FC}"/>
              </a:ext>
            </a:extLst>
          </p:cNvPr>
          <p:cNvSpPr txBox="1">
            <a:spLocks/>
          </p:cNvSpPr>
          <p:nvPr/>
        </p:nvSpPr>
        <p:spPr>
          <a:xfrm>
            <a:off x="323528" y="0"/>
            <a:ext cx="8856984" cy="1089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786" y="0"/>
            <a:ext cx="8358145" cy="1015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документов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необходимых для предоставления </a:t>
            </a:r>
          </a:p>
          <a:p>
            <a:pPr algn="ctr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услуги по лицензированию</a:t>
            </a:r>
          </a:p>
        </p:txBody>
      </p:sp>
      <p:pic>
        <p:nvPicPr>
          <p:cNvPr id="7" name="Picture 5" descr="sarat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31761" y="27285"/>
            <a:ext cx="765318" cy="121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0831"/>
            <a:ext cx="1331654" cy="993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857224" y="1928802"/>
            <a:ext cx="8069547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Введены :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Копия договора об использовании сетевой формы реализации ОП (предоставляется при наличии ОП, планируемых к реализации с использованием сетевой формы);</a:t>
            </a:r>
          </a:p>
          <a:p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Гарантийное письмо с обязательством о привлечении педагогических работников, имеющих профессиональное образование, обладающих соответствующей квалификацией и имеющих стаж работы, необходимый для осуществления образовательной деятельности по реализуемым ОП, до начала реализации ОП.</a:t>
            </a:r>
            <a:endParaRPr lang="ru-RU" sz="12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7224" y="3500438"/>
            <a:ext cx="8069549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Исключены: 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Документы, подтверждающие наличие на праве собственности или ином законном основании территорий необходимых для осуществления образовательной деятельности (наличие зданий, строений, сооружений, помещений по прежнему необходимо подтвердить </a:t>
            </a:r>
            <a:r>
              <a:rPr lang="ru-RU" sz="1200" dirty="0" err="1" smtClean="0">
                <a:solidFill>
                  <a:schemeClr val="accent6">
                    <a:lumMod val="50000"/>
                  </a:schemeClr>
                </a:solidFill>
              </a:rPr>
              <a:t>документарно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Реквизиты заключения о соответствии объекта защиты обязательным требованиям пожарной безопасности при осуществлении образовательной деятельности.</a:t>
            </a:r>
          </a:p>
          <a:p>
            <a:pPr lvl="0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- Копии программ подготовки (переподготовки) водителей автомототранспортных средств, трамваев и троллейбусов, согласованных с Государственной инспекцией безопасности дорожного движения Министерства внутренних дел Российской Федерации.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224" y="128586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Постановлением Правительства РФ от 18.09.2020 г. №1490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«О лицензировании образовательной деятельности»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5" y="5500702"/>
            <a:ext cx="807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Ознакомиться с полным и актуальным перечнем необходимых документов возможно на сайте министерства образования (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http://minobr.saratov.gov.ru/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), вкладка государственные услуги, далее лицензирование образовательной деятельности.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6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1342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 Нормативно-правовое обеспечение  лицензирования образовательной деятельности,  переход на реестровую модель.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NEROZYA ELENA</dc:creator>
  <cp:lastModifiedBy>Елена Полулях</cp:lastModifiedBy>
  <cp:revision>260</cp:revision>
  <cp:lastPrinted>2021-03-22T15:55:03Z</cp:lastPrinted>
  <dcterms:created xsi:type="dcterms:W3CDTF">2017-10-21T08:14:02Z</dcterms:created>
  <dcterms:modified xsi:type="dcterms:W3CDTF">2021-03-24T05:25:41Z</dcterms:modified>
</cp:coreProperties>
</file>