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84"/>
  </p:notesMasterIdLst>
  <p:sldIdLst>
    <p:sldId id="256" r:id="rId2"/>
    <p:sldId id="297" r:id="rId3"/>
    <p:sldId id="298" r:id="rId4"/>
    <p:sldId id="257" r:id="rId5"/>
    <p:sldId id="258" r:id="rId6"/>
    <p:sldId id="260" r:id="rId7"/>
    <p:sldId id="299" r:id="rId8"/>
    <p:sldId id="261" r:id="rId9"/>
    <p:sldId id="259" r:id="rId10"/>
    <p:sldId id="262" r:id="rId11"/>
    <p:sldId id="294" r:id="rId12"/>
    <p:sldId id="295" r:id="rId13"/>
    <p:sldId id="296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316" r:id="rId31"/>
    <p:sldId id="317" r:id="rId32"/>
    <p:sldId id="318" r:id="rId33"/>
    <p:sldId id="319" r:id="rId34"/>
    <p:sldId id="320" r:id="rId35"/>
    <p:sldId id="321" r:id="rId36"/>
    <p:sldId id="322" r:id="rId37"/>
    <p:sldId id="323" r:id="rId38"/>
    <p:sldId id="263" r:id="rId39"/>
    <p:sldId id="324" r:id="rId40"/>
    <p:sldId id="325" r:id="rId41"/>
    <p:sldId id="326" r:id="rId42"/>
    <p:sldId id="348" r:id="rId43"/>
    <p:sldId id="349" r:id="rId44"/>
    <p:sldId id="327" r:id="rId45"/>
    <p:sldId id="328" r:id="rId46"/>
    <p:sldId id="364" r:id="rId47"/>
    <p:sldId id="329" r:id="rId48"/>
    <p:sldId id="362" r:id="rId49"/>
    <p:sldId id="363" r:id="rId50"/>
    <p:sldId id="330" r:id="rId51"/>
    <p:sldId id="331" r:id="rId52"/>
    <p:sldId id="365" r:id="rId53"/>
    <p:sldId id="366" r:id="rId54"/>
    <p:sldId id="332" r:id="rId55"/>
    <p:sldId id="367" r:id="rId56"/>
    <p:sldId id="333" r:id="rId57"/>
    <p:sldId id="334" r:id="rId58"/>
    <p:sldId id="352" r:id="rId59"/>
    <p:sldId id="335" r:id="rId60"/>
    <p:sldId id="353" r:id="rId61"/>
    <p:sldId id="354" r:id="rId62"/>
    <p:sldId id="336" r:id="rId63"/>
    <p:sldId id="337" r:id="rId64"/>
    <p:sldId id="357" r:id="rId65"/>
    <p:sldId id="338" r:id="rId66"/>
    <p:sldId id="355" r:id="rId67"/>
    <p:sldId id="356" r:id="rId68"/>
    <p:sldId id="339" r:id="rId69"/>
    <p:sldId id="340" r:id="rId70"/>
    <p:sldId id="358" r:id="rId71"/>
    <p:sldId id="359" r:id="rId72"/>
    <p:sldId id="341" r:id="rId73"/>
    <p:sldId id="342" r:id="rId74"/>
    <p:sldId id="343" r:id="rId75"/>
    <p:sldId id="360" r:id="rId76"/>
    <p:sldId id="361" r:id="rId77"/>
    <p:sldId id="344" r:id="rId78"/>
    <p:sldId id="345" r:id="rId79"/>
    <p:sldId id="346" r:id="rId80"/>
    <p:sldId id="347" r:id="rId81"/>
    <p:sldId id="368" r:id="rId82"/>
    <p:sldId id="273" r:id="rId8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5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07E46-73A7-4658-A2D2-DBC7741EE934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6A33B7-F83E-4F1F-B517-276E42CF993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445F1-1461-41F5-BE51-D32602F154FD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4963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445F1-1461-41F5-BE51-D32602F154FD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8446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B0DA826-95E4-4DDB-89D1-F77DD21263BE}" type="slidenum">
              <a:rPr lang="ru-RU" altLang="ru-RU" smtClean="0">
                <a:solidFill>
                  <a:prstClr val="black"/>
                </a:solidFill>
              </a:rPr>
              <a:pPr/>
              <a:t>82</a:t>
            </a:fld>
            <a:endParaRPr lang="ru-RU" alt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31368-214E-487A-80A3-C2A5A66AD0C2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A4E7B-FC1A-491C-A8CE-1FA52BAB37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31368-214E-487A-80A3-C2A5A66AD0C2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A4E7B-FC1A-491C-A8CE-1FA52BAB37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31368-214E-487A-80A3-C2A5A66AD0C2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A4E7B-FC1A-491C-A8CE-1FA52BAB37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31368-214E-487A-80A3-C2A5A66AD0C2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A4E7B-FC1A-491C-A8CE-1FA52BAB37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31368-214E-487A-80A3-C2A5A66AD0C2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A4E7B-FC1A-491C-A8CE-1FA52BAB37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31368-214E-487A-80A3-C2A5A66AD0C2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A4E7B-FC1A-491C-A8CE-1FA52BAB37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31368-214E-487A-80A3-C2A5A66AD0C2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A4E7B-FC1A-491C-A8CE-1FA52BAB37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31368-214E-487A-80A3-C2A5A66AD0C2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A4E7B-FC1A-491C-A8CE-1FA52BAB37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31368-214E-487A-80A3-C2A5A66AD0C2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A4E7B-FC1A-491C-A8CE-1FA52BAB37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31368-214E-487A-80A3-C2A5A66AD0C2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A4E7B-FC1A-491C-A8CE-1FA52BAB37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31368-214E-487A-80A3-C2A5A66AD0C2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A4E7B-FC1A-491C-A8CE-1FA52BAB37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31368-214E-487A-80A3-C2A5A66AD0C2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A4E7B-FC1A-491C-A8CE-1FA52BAB376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ipi.ru/ege-i-gve-11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БИОЛОГИЯ.</a:t>
            </a:r>
            <a:br>
              <a:rPr lang="ru-RU" dirty="0" smtClean="0"/>
            </a:br>
            <a:r>
              <a:rPr lang="ru-RU" dirty="0" smtClean="0"/>
              <a:t>РЕКОМЕНДАЦИИ ПО ПОДГОТОВКЕ К ГИА ПО ИТОГАМ 2018 ГОДА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endParaRPr lang="ru-RU" sz="1200" dirty="0" smtClean="0"/>
          </a:p>
          <a:p>
            <a:endParaRPr lang="ru-RU" sz="1200" dirty="0" smtClean="0"/>
          </a:p>
          <a:p>
            <a:pPr algn="r"/>
            <a:r>
              <a:rPr lang="ru-RU" sz="1200" dirty="0" smtClean="0"/>
              <a:t>старший методист кафедры </a:t>
            </a:r>
          </a:p>
          <a:p>
            <a:pPr algn="r"/>
            <a:r>
              <a:rPr lang="ru-RU" sz="1200" dirty="0" err="1" smtClean="0"/>
              <a:t>естественно-научного</a:t>
            </a:r>
            <a:r>
              <a:rPr lang="ru-RU" sz="1200" dirty="0" smtClean="0"/>
              <a:t> образования </a:t>
            </a:r>
          </a:p>
          <a:p>
            <a:pPr algn="r"/>
            <a:r>
              <a:rPr lang="ru-RU" sz="1200" dirty="0" smtClean="0"/>
              <a:t>ГАУ ДПО «СОИРО»</a:t>
            </a:r>
          </a:p>
          <a:p>
            <a:pPr algn="r"/>
            <a:r>
              <a:rPr lang="ru-RU" sz="1200" dirty="0" smtClean="0"/>
              <a:t>Дмитриева Наталья Владимировна</a:t>
            </a:r>
            <a:endParaRPr lang="ru-RU" sz="1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1"/>
            <a:ext cx="8085336" cy="1440160"/>
          </a:xfrm>
        </p:spPr>
        <p:txBody>
          <a:bodyPr/>
          <a:lstStyle/>
          <a:p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выполнения заданий </a:t>
            </a:r>
            <a:r>
              <a:rPr lang="ru-RU" sz="32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части 1</a:t>
            </a: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разными группами участников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/>
        </p:blipFill>
        <p:spPr bwMode="auto">
          <a:xfrm>
            <a:off x="1743273" y="1600200"/>
            <a:ext cx="565745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35116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1"/>
            <a:ext cx="8085336" cy="1440160"/>
          </a:xfrm>
        </p:spPr>
        <p:txBody>
          <a:bodyPr/>
          <a:lstStyle/>
          <a:p>
            <a:r>
              <a:rPr lang="ru-RU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</a:t>
            </a:r>
            <a:r>
              <a:rPr lang="ru-RU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КИМ ЕГЭ по биологии 2019 </a:t>
            </a:r>
            <a:r>
              <a:rPr lang="ru-RU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88224" y="1844824"/>
            <a:ext cx="2448272" cy="4281339"/>
          </a:xfrm>
        </p:spPr>
        <p:txBody>
          <a:bodyPr/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6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Линия 2 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600" dirty="0" smtClean="0">
                <a:latin typeface="Times New Roman"/>
                <a:ea typeface="Calibri"/>
                <a:cs typeface="Times New Roman"/>
              </a:rPr>
              <a:t> 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600" dirty="0" smtClean="0">
                <a:latin typeface="Times New Roman"/>
                <a:ea typeface="Calibri"/>
                <a:cs typeface="Times New Roman"/>
              </a:rPr>
              <a:t>Задание 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с низкой дифференцирующей способностью. 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946" t="51339" r="6073" b="20201"/>
          <a:stretch/>
        </p:blipFill>
        <p:spPr bwMode="auto">
          <a:xfrm>
            <a:off x="28599" y="1916832"/>
            <a:ext cx="5935761" cy="3096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87" t="18797" r="75807" b="7913"/>
          <a:stretch/>
        </p:blipFill>
        <p:spPr bwMode="auto">
          <a:xfrm>
            <a:off x="4427984" y="2924944"/>
            <a:ext cx="2279172" cy="3495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63839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1"/>
            <a:ext cx="8013328" cy="1224136"/>
          </a:xfrm>
        </p:spPr>
        <p:txBody>
          <a:bodyPr/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в КИМ ЕГЭ по биологии 2019 г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667" t="41215" r="14238" b="26860"/>
          <a:stretch/>
        </p:blipFill>
        <p:spPr bwMode="auto">
          <a:xfrm>
            <a:off x="107504" y="1556792"/>
            <a:ext cx="4675273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39" t="29744" r="15714" b="16685"/>
          <a:stretch/>
        </p:blipFill>
        <p:spPr bwMode="auto">
          <a:xfrm>
            <a:off x="2843808" y="2924944"/>
            <a:ext cx="5725886" cy="348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2818685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1"/>
            <a:ext cx="7941320" cy="1224136"/>
          </a:xfrm>
        </p:spPr>
        <p:txBody>
          <a:bodyPr/>
          <a:lstStyle/>
          <a:p>
            <a:r>
              <a:rPr lang="ru-RU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в КИМ ЕГЭ по биологии 2019 г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/>
        </p:blipFill>
        <p:spPr bwMode="auto">
          <a:xfrm>
            <a:off x="1743273" y="1600200"/>
            <a:ext cx="565745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375" t="42802" r="15580" b="37108"/>
          <a:stretch/>
        </p:blipFill>
        <p:spPr bwMode="auto">
          <a:xfrm>
            <a:off x="1115616" y="1772816"/>
            <a:ext cx="6276696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0690508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714356"/>
            <a:ext cx="8183880" cy="10715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РЕЗУЛЬТАТЫ ГИА 2018 г. В САРАТОВСКОЙ ОБЛАСТИ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23925" y="2143919"/>
            <a:ext cx="729615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9144000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437" y="0"/>
            <a:ext cx="91514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956" y="0"/>
            <a:ext cx="919395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1"/>
            <a:ext cx="8085336" cy="1440160"/>
          </a:xfrm>
        </p:spPr>
        <p:txBody>
          <a:bodyPr/>
          <a:lstStyle/>
          <a:p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выполнения заданий </a:t>
            </a:r>
            <a:r>
              <a:rPr lang="ru-RU" sz="32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части 2 </a:t>
            </a:r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разными группами участников</a:t>
            </a: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60232" y="1844824"/>
            <a:ext cx="2376264" cy="4281339"/>
          </a:xfrm>
        </p:spPr>
        <p:txBody>
          <a:bodyPr/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Средний % выполнения заданий </a:t>
            </a:r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 – 29%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 – 26%	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– 32%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– 25%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 – 21%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 – 29%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– 34%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361"/>
          <a:stretch/>
        </p:blipFill>
        <p:spPr bwMode="auto">
          <a:xfrm>
            <a:off x="179512" y="2060848"/>
            <a:ext cx="6607606" cy="341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661179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188641"/>
            <a:ext cx="8229600" cy="1224136"/>
          </a:xfrm>
        </p:spPr>
        <p:txBody>
          <a:bodyPr/>
          <a:lstStyle/>
          <a:p>
            <a:r>
              <a:rPr lang="ru-RU" sz="32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ЕГЭ по биологии </a:t>
            </a:r>
            <a:r>
              <a:rPr lang="ru-RU" sz="3200" b="1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 в РФ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/>
        </p:blipFill>
        <p:spPr bwMode="auto">
          <a:xfrm>
            <a:off x="1743273" y="1600200"/>
            <a:ext cx="565745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1600" y="170080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</a:rPr>
              <a:t>В </a:t>
            </a:r>
            <a:r>
              <a:rPr lang="ru-RU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2017 году приняли </a:t>
            </a:r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</a:rPr>
              <a:t>участие </a:t>
            </a:r>
            <a:r>
              <a:rPr lang="ru-RU" b="1" u="sng" dirty="0">
                <a:solidFill>
                  <a:srgbClr val="000000"/>
                </a:solidFill>
                <a:latin typeface="Times New Roman"/>
                <a:ea typeface="Times New Roman"/>
              </a:rPr>
              <a:t>111748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выпускников</a:t>
            </a:r>
          </a:p>
          <a:p>
            <a:r>
              <a:rPr lang="ru-RU" b="1" dirty="0" smtClean="0">
                <a:solidFill>
                  <a:srgbClr val="000000"/>
                </a:solidFill>
                <a:latin typeface="Times New Roman"/>
              </a:rPr>
              <a:t>В 2018 году приняли участие </a:t>
            </a:r>
            <a:r>
              <a:rPr lang="ru-RU" b="1" u="sng" dirty="0">
                <a:solidFill>
                  <a:srgbClr val="000000"/>
                </a:solidFill>
                <a:latin typeface="Times New Roman"/>
                <a:ea typeface="Times New Roman"/>
              </a:rPr>
              <a:t>121401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выпускников</a:t>
            </a:r>
            <a:endParaRPr lang="ru-RU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88092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448721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9252519" cy="72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443966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dirty="0" smtClean="0"/>
              <a:t>Отсутствует объяснение причины усиления частоты дыхания при выныривании (0 баллов)</a:t>
            </a:r>
            <a:endParaRPr lang="ru-RU" sz="1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7" y="652464"/>
            <a:ext cx="7143801" cy="4478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dirty="0" smtClean="0"/>
              <a:t>В ответе не указано влияние </a:t>
            </a:r>
            <a:r>
              <a:rPr lang="ru-RU" sz="1400" dirty="0" err="1" smtClean="0"/>
              <a:t>угл</a:t>
            </a:r>
            <a:r>
              <a:rPr lang="ru-RU" sz="1400" dirty="0" smtClean="0"/>
              <a:t>. Газа на частоту дыхания , но имеется второй элемент ответа (1 балл)</a:t>
            </a:r>
            <a:endParaRPr lang="ru-RU" sz="1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602446"/>
            <a:ext cx="8229600" cy="4521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050773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3245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774059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 балла</a:t>
            </a:r>
            <a:endParaRPr lang="ru-RU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515230"/>
            <a:ext cx="8229600" cy="2695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531563" y="1600200"/>
            <a:ext cx="608087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187077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1600" dirty="0" smtClean="0"/>
              <a:t>Единственное, что не написано – не подписана полость кости (номер 2 на рисунке).  2 балла</a:t>
            </a:r>
            <a:endParaRPr lang="ru-RU" sz="16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956176"/>
            <a:ext cx="8229600" cy="1814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1600" dirty="0" smtClean="0"/>
              <a:t>Неточность: губчатое вещество и полость кости не являются, а содержат красный и жёлтый костный мозг.  2 балла</a:t>
            </a:r>
            <a:endParaRPr lang="ru-RU" sz="16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578547"/>
            <a:ext cx="8229600" cy="2569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188641"/>
            <a:ext cx="8229600" cy="1296144"/>
          </a:xfrm>
        </p:spPr>
        <p:txBody>
          <a:bodyPr/>
          <a:lstStyle/>
          <a:p>
            <a:r>
              <a:rPr lang="ru-RU" sz="32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ЕГЭ по биологии 2018 г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275" t="32704" r="38591" b="48129"/>
          <a:stretch/>
        </p:blipFill>
        <p:spPr bwMode="auto">
          <a:xfrm>
            <a:off x="611560" y="1772816"/>
            <a:ext cx="4663016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29000"/>
            <a:ext cx="4440015" cy="301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0844903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527546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833833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530225"/>
            <a:ext cx="8786874" cy="5899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1300" dirty="0" smtClean="0"/>
              <a:t>Указаны эра и период, но неверно определён класс. Несмотря на это 1 балл, поскольку верно указаны особенности скелета.</a:t>
            </a:r>
            <a:endParaRPr lang="ru-RU" sz="13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716" y="214290"/>
            <a:ext cx="8578373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546620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dirty="0" smtClean="0"/>
              <a:t>Выставлено 2 балла</a:t>
            </a:r>
            <a:endParaRPr lang="ru-RU" sz="14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592178"/>
            <a:ext cx="8229600" cy="2542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944177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642195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1400" dirty="0" smtClean="0"/>
              <a:t>В ответе есть элемент 3 (пункт 1). В пунктах 2 и 3 ошибки. Ответ заслуживает 1 балл. </a:t>
            </a:r>
            <a:endParaRPr lang="ru-RU" sz="14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238" y="428604"/>
            <a:ext cx="818356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7" y="2214555"/>
            <a:ext cx="8072493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42867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188641"/>
            <a:ext cx="8229600" cy="1224136"/>
          </a:xfrm>
        </p:spPr>
        <p:txBody>
          <a:bodyPr/>
          <a:lstStyle/>
          <a:p>
            <a:r>
              <a:rPr lang="ru-RU" sz="32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ЕГЭ по биологии 2018 г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420" t="21442" r="7859" b="11061"/>
          <a:stretch/>
        </p:blipFill>
        <p:spPr bwMode="auto">
          <a:xfrm>
            <a:off x="214282" y="1428737"/>
            <a:ext cx="5072097" cy="5143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513" t="37612" r="27580" b="36657"/>
          <a:stretch/>
        </p:blipFill>
        <p:spPr bwMode="auto">
          <a:xfrm>
            <a:off x="5357818" y="1284285"/>
            <a:ext cx="3749198" cy="1611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864641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dirty="0" smtClean="0"/>
              <a:t>1) В ответе имеются 2 элемента (1 балл)</a:t>
            </a:r>
            <a:br>
              <a:rPr lang="ru-RU" sz="1400" dirty="0" smtClean="0"/>
            </a:br>
            <a:r>
              <a:rPr lang="ru-RU" sz="1400" dirty="0" smtClean="0"/>
              <a:t>2) Имеется один элемент. Допущены ошибки (о баллов)</a:t>
            </a:r>
            <a:endParaRPr lang="ru-RU" sz="14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238" y="571481"/>
            <a:ext cx="818356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653475"/>
            <a:ext cx="8143932" cy="2833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Получен 1 балл. </a:t>
            </a:r>
            <a:br>
              <a:rPr lang="ru-RU" sz="1200" dirty="0" smtClean="0"/>
            </a:br>
            <a:r>
              <a:rPr lang="ru-RU" sz="1200" dirty="0" smtClean="0"/>
              <a:t>В ответе имеются ошибки, отсутствуют 1 и 2 элементы. Пот не является охлаждающей жидкостью , а испаряясь охлаждает тело. Не раскрыто влияние расширения сосудов на температуру тела. </a:t>
            </a:r>
            <a:br>
              <a:rPr lang="ru-RU" sz="1200" dirty="0" smtClean="0"/>
            </a:br>
            <a:r>
              <a:rPr lang="ru-RU" sz="1200" dirty="0" smtClean="0"/>
              <a:t>Ответ может быть оценен в 0 баллов. </a:t>
            </a:r>
            <a:endParaRPr lang="ru-RU" sz="12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862705"/>
            <a:ext cx="8229600" cy="4000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922373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399066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1300" dirty="0" smtClean="0"/>
              <a:t>Выставлено 3 балла . Можно выделить 3-4 элемента,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600" dirty="0" smtClean="0"/>
              <a:t>но нет главного – влияние на развитие головного мозга белков </a:t>
            </a:r>
            <a:endParaRPr lang="ru-RU" sz="1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5"/>
            <a:ext cx="8358246" cy="4894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565235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1600" dirty="0" smtClean="0"/>
              <a:t>Можно выставить только 1 балл. </a:t>
            </a:r>
            <a:br>
              <a:rPr lang="ru-RU" sz="1600" dirty="0" smtClean="0"/>
            </a:br>
            <a:r>
              <a:rPr lang="ru-RU" sz="1600" dirty="0" smtClean="0"/>
              <a:t>Ответ не на поставленный вопрос в задании.</a:t>
            </a:r>
            <a:endParaRPr lang="ru-RU" sz="1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71612"/>
            <a:ext cx="8643998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1600" dirty="0" smtClean="0"/>
              <a:t>Оба ответа заслуживают 0 баллов. </a:t>
            </a:r>
            <a:endParaRPr lang="ru-RU" sz="16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714488"/>
            <a:ext cx="6429420" cy="1883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4000504"/>
            <a:ext cx="7072362" cy="130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963877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7094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3 балла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857341"/>
            <a:ext cx="8229600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dirty="0" smtClean="0"/>
              <a:t>1 балл</a:t>
            </a:r>
            <a:endParaRPr lang="ru-RU" sz="14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02907" y="1600200"/>
            <a:ext cx="693818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40200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3335684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507520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200" dirty="0" smtClean="0"/>
              <a:t>1 балл</a:t>
            </a:r>
            <a:endParaRPr lang="ru-RU" sz="12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238" y="1000108"/>
            <a:ext cx="8212166" cy="1571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3" y="2635651"/>
            <a:ext cx="8215371" cy="372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9448373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3965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6221987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28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05288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1"/>
            <a:ext cx="7725296" cy="1224136"/>
          </a:xfrm>
        </p:spPr>
        <p:txBody>
          <a:bodyPr/>
          <a:lstStyle/>
          <a:p>
            <a:r>
              <a:rPr lang="ru-RU" sz="32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</a:t>
            </a:r>
            <a:r>
              <a:rPr lang="ru-RU" sz="3200" b="1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СОДЕРЖАНИЯ </a:t>
            </a:r>
            <a:r>
              <a:rPr lang="ru-RU" sz="32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КИМ </a:t>
            </a:r>
            <a:r>
              <a:rPr lang="ru-RU" sz="3200" b="1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ЕГЭ 2018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091" t="29852" r="5133" b="38951"/>
          <a:stretch/>
        </p:blipFill>
        <p:spPr bwMode="auto">
          <a:xfrm>
            <a:off x="323528" y="2590800"/>
            <a:ext cx="8652264" cy="394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193251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622625"/>
            <a:ext cx="8229600" cy="44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презентации были использованы материалы с сайта ФИПИ </a:t>
            </a:r>
            <a:r>
              <a:rPr lang="en-US" dirty="0" smtClean="0">
                <a:hlinkClick r:id="rId2"/>
              </a:rPr>
              <a:t>www.fipi.ru</a:t>
            </a:r>
            <a:endParaRPr lang="ru-RU" dirty="0" smtClean="0"/>
          </a:p>
          <a:p>
            <a:r>
              <a:rPr lang="ru-RU" dirty="0" smtClean="0"/>
              <a:t>А так же презентации Петросовой Р.А., </a:t>
            </a:r>
            <a:r>
              <a:rPr lang="ru-RU" dirty="0" err="1" smtClean="0"/>
              <a:t>Рохлова</a:t>
            </a:r>
            <a:r>
              <a:rPr lang="ru-RU" dirty="0" smtClean="0"/>
              <a:t> В.С.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381000" y="3886200"/>
            <a:ext cx="853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1259632" y="2492896"/>
            <a:ext cx="7315200" cy="249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600" b="1" dirty="0" smtClean="0">
                <a:solidFill>
                  <a:srgbClr val="1E4649"/>
                </a:solidFill>
                <a:latin typeface="Garamond" pitchFamily="18" charset="0"/>
              </a:rPr>
              <a:t>БЛАГОДАРЮ </a:t>
            </a:r>
            <a:r>
              <a:rPr lang="ru-RU" altLang="ru-RU" sz="3600" b="1" dirty="0">
                <a:solidFill>
                  <a:srgbClr val="1E4649"/>
                </a:solidFill>
                <a:latin typeface="Garamond" pitchFamily="18" charset="0"/>
              </a:rPr>
              <a:t>ЗА ВНИМАНИЕ!</a:t>
            </a:r>
            <a:endParaRPr lang="en-US" altLang="ru-RU" sz="3600" b="1" dirty="0">
              <a:solidFill>
                <a:srgbClr val="1E4649"/>
              </a:solidFill>
              <a:latin typeface="Garamond" pitchFamily="18" charset="0"/>
            </a:endParaRPr>
          </a:p>
          <a:p>
            <a:pPr>
              <a:spcBef>
                <a:spcPct val="50000"/>
              </a:spcBef>
            </a:pPr>
            <a:endParaRPr lang="en-US" altLang="ru-RU" sz="4000" b="1" dirty="0">
              <a:solidFill>
                <a:srgbClr val="1E4649"/>
              </a:solidFill>
              <a:latin typeface="Garamond" pitchFamily="18" charset="0"/>
            </a:endParaRPr>
          </a:p>
          <a:p>
            <a:pPr>
              <a:spcBef>
                <a:spcPct val="50000"/>
              </a:spcBef>
            </a:pPr>
            <a:endParaRPr lang="ru-RU" altLang="ru-RU" sz="4000" b="1" dirty="0">
              <a:solidFill>
                <a:srgbClr val="1E4649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384650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88641"/>
            <a:ext cx="7365256" cy="1152127"/>
          </a:xfrm>
        </p:spPr>
        <p:txBody>
          <a:bodyPr/>
          <a:lstStyle/>
          <a:p>
            <a:r>
              <a:rPr lang="ru-RU" sz="28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ЕГЭ по биологии </a:t>
            </a:r>
            <a:r>
              <a:rPr lang="ru-RU" sz="2800" b="1" kern="12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955" t="22455" r="15312" b="10343"/>
          <a:stretch/>
        </p:blipFill>
        <p:spPr bwMode="auto">
          <a:xfrm>
            <a:off x="1187624" y="1294278"/>
            <a:ext cx="6048672" cy="5443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03990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465</TotalTime>
  <Words>210</Words>
  <Application>Microsoft Office PowerPoint</Application>
  <PresentationFormat>Экран (4:3)</PresentationFormat>
  <Paragraphs>54</Paragraphs>
  <Slides>82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82</vt:i4>
      </vt:variant>
    </vt:vector>
  </HeadingPairs>
  <TitlesOfParts>
    <vt:vector size="83" baseType="lpstr">
      <vt:lpstr>Тема Office</vt:lpstr>
      <vt:lpstr> БИОЛОГИЯ. РЕКОМЕНДАЦИИ ПО ПОДГОТОВКЕ К ГИА ПО ИТОГАМ 2018 ГОДА</vt:lpstr>
      <vt:lpstr>РЕЗУЛЬТАТЫ ГИА 2018 г. В САРАТОВСКОЙ ОБЛАСТИ</vt:lpstr>
      <vt:lpstr>Слайд 3</vt:lpstr>
      <vt:lpstr>Итоги ЕГЭ по биологии 2018 г в РФ</vt:lpstr>
      <vt:lpstr>Итоги ЕГЭ по биологии 2018 г</vt:lpstr>
      <vt:lpstr>Итоги ЕГЭ по биологии 2018 г</vt:lpstr>
      <vt:lpstr>Слайд 7</vt:lpstr>
      <vt:lpstr>РАСПРЕДЕЛЕНИЕ СОДЕРЖАНИЯ В КИМ ЕГЭ 2018</vt:lpstr>
      <vt:lpstr>Итоги ЕГЭ по биологии 2018 г</vt:lpstr>
      <vt:lpstr>Результаты выполнения заданий части 1 разными группами участников</vt:lpstr>
      <vt:lpstr>Изменения в КИМ ЕГЭ по биологии 2019 г</vt:lpstr>
      <vt:lpstr>Изменения в КИМ ЕГЭ по биологии 2019 г</vt:lpstr>
      <vt:lpstr>Изменения в КИМ ЕГЭ по биологии 2019 г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Результаты выполнения заданий части 2 разными группами участников </vt:lpstr>
      <vt:lpstr>Слайд 39</vt:lpstr>
      <vt:lpstr>Слайд 40</vt:lpstr>
      <vt:lpstr>Слайд 41</vt:lpstr>
      <vt:lpstr>Отсутствует объяснение причины усиления частоты дыхания при выныривании (0 баллов)</vt:lpstr>
      <vt:lpstr>В ответе не указано влияние угл. Газа на частоту дыхания , но имеется второй элемент ответа (1 балл)</vt:lpstr>
      <vt:lpstr>Слайд 44</vt:lpstr>
      <vt:lpstr>Слайд 45</vt:lpstr>
      <vt:lpstr>2 балла</vt:lpstr>
      <vt:lpstr>Слайд 47</vt:lpstr>
      <vt:lpstr> Единственное, что не написано – не подписана полость кости (номер 2 на рисунке).  2 балла</vt:lpstr>
      <vt:lpstr> Неточность: губчатое вещество и полость кости не являются, а содержат красный и жёлтый костный мозг.  2 балла</vt:lpstr>
      <vt:lpstr>Слайд 50</vt:lpstr>
      <vt:lpstr>Слайд 51</vt:lpstr>
      <vt:lpstr>Слайд 52</vt:lpstr>
      <vt:lpstr> Указаны эра и период, но неверно определён класс. Несмотря на это 1 балл, поскольку верно указаны особенности скелета.</vt:lpstr>
      <vt:lpstr>Слайд 54</vt:lpstr>
      <vt:lpstr>Выставлено 2 балла</vt:lpstr>
      <vt:lpstr>Слайд 56</vt:lpstr>
      <vt:lpstr>Слайд 57</vt:lpstr>
      <vt:lpstr> В ответе есть элемент 3 (пункт 1). В пунктах 2 и 3 ошибки. Ответ заслуживает 1 балл. </vt:lpstr>
      <vt:lpstr>Слайд 59</vt:lpstr>
      <vt:lpstr>1) В ответе имеются 2 элемента (1 балл) 2) Имеется один элемент. Допущены ошибки (о баллов)</vt:lpstr>
      <vt:lpstr> Получен 1 балл.  В ответе имеются ошибки, отсутствуют 1 и 2 элементы. Пот не является охлаждающей жидкостью , а испаряясь охлаждает тело. Не раскрыто влияние расширения сосудов на температуру тела.  Ответ может быть оценен в 0 баллов. </vt:lpstr>
      <vt:lpstr>Слайд 62</vt:lpstr>
      <vt:lpstr>Слайд 63</vt:lpstr>
      <vt:lpstr> Выставлено 3 балла . Можно выделить 3-4 элемента,  но нет главного – влияние на развитие головного мозга белков </vt:lpstr>
      <vt:lpstr>Слайд 65</vt:lpstr>
      <vt:lpstr> Можно выставить только 1 балл.  Ответ не на поставленный вопрос в задании.</vt:lpstr>
      <vt:lpstr> Оба ответа заслуживают 0 баллов. </vt:lpstr>
      <vt:lpstr>Слайд 68</vt:lpstr>
      <vt:lpstr>Слайд 69</vt:lpstr>
      <vt:lpstr>3 балла</vt:lpstr>
      <vt:lpstr>1 балл</vt:lpstr>
      <vt:lpstr>Слайд 72</vt:lpstr>
      <vt:lpstr>Слайд 73</vt:lpstr>
      <vt:lpstr>Слайд 74</vt:lpstr>
      <vt:lpstr>Слайд 75</vt:lpstr>
      <vt:lpstr>1 балл</vt:lpstr>
      <vt:lpstr>Слайд 77</vt:lpstr>
      <vt:lpstr>Слайд 78</vt:lpstr>
      <vt:lpstr>Слайд 79</vt:lpstr>
      <vt:lpstr>Слайд 80</vt:lpstr>
      <vt:lpstr>Слайд 81</vt:lpstr>
      <vt:lpstr>Слайд 82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ПОДГОТОВКА К ГИА ПО БИОЛОГИИ: РЕЗУЛЬТАТЫ И ПЕРСПЕКТИВЫ</dc:title>
  <dc:creator>DmitrievaNV</dc:creator>
  <cp:lastModifiedBy>DmitrievaNV</cp:lastModifiedBy>
  <cp:revision>43</cp:revision>
  <dcterms:created xsi:type="dcterms:W3CDTF">2018-11-19T13:18:39Z</dcterms:created>
  <dcterms:modified xsi:type="dcterms:W3CDTF">2019-02-04T13:48:00Z</dcterms:modified>
</cp:coreProperties>
</file>