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28.png" ContentType="image/png"/>
  <Override PartName="/ppt/media/image1.jpeg" ContentType="image/jpeg"/>
  <Override PartName="/ppt/media/image3.png" ContentType="image/png"/>
  <Override PartName="/ppt/media/image2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29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33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12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12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12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12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12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12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12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380880" y="4853520"/>
            <a:ext cx="8457120" cy="5661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12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12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12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>
            <a:alphaModFix amt="18000"/>
          </a:blip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Прямая соединительная линия 6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525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Прямая соединительная линия 8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525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Прямая соединительная линия 11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525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Прямая соединительная линия 6"/>
          <p:cNvSpPr/>
          <p:nvPr/>
        </p:nvSpPr>
        <p:spPr>
          <a:xfrm>
            <a:off x="514080" y="5349600"/>
            <a:ext cx="8629920" cy="2520"/>
          </a:xfrm>
          <a:prstGeom prst="line">
            <a:avLst/>
          </a:prstGeom>
          <a:ln w="9525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80880" y="4853520"/>
            <a:ext cx="8457120" cy="1221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png"/><Relationship Id="rId3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hyperlink" Target="https://www.consultant.ru/document/cons_doc_LAW_422428/38e6fc208f73b94f1595dbebf3aafb62c3f41281/#dst100216" TargetMode="External"/><Relationship Id="rId4" Type="http://schemas.openxmlformats.org/officeDocument/2006/relationships/hyperlink" Target="https://www.consultant.ru/document/cons_doc_LAW_422428/38e6fc208f73b94f1595dbebf3aafb62c3f41281/#dst100229" TargetMode="External"/><Relationship Id="rId5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hyperlink" Target="mailto:liz@minobr.saratov.gov.ru" TargetMode="External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hyperlink" Target="mailto:liz@minobr.saratov.gov.ru" TargetMode="External"/><Relationship Id="rId4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hyperlink" Target="https://akndpp.obrnadzor.gov.ru/" TargetMode="External"/><Relationship Id="rId4" Type="http://schemas.openxmlformats.org/officeDocument/2006/relationships/image" Target="../media/image12.png"/><Relationship Id="rId5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"/>
          <p:cNvSpPr/>
          <p:nvPr/>
        </p:nvSpPr>
        <p:spPr>
          <a:xfrm>
            <a:off x="1581480" y="34920"/>
            <a:ext cx="642564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Комитет по государственному контролю и надзору в сфере образования министерства образования </a:t>
            </a:r>
            <a:br/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Саратовской области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43" name="TextBox 6"/>
          <p:cNvSpPr/>
          <p:nvPr/>
        </p:nvSpPr>
        <p:spPr>
          <a:xfrm>
            <a:off x="271440" y="1820160"/>
            <a:ext cx="8486280" cy="2832840"/>
          </a:xfrm>
          <a:prstGeom prst="rect">
            <a:avLst/>
          </a:prstGeom>
          <a:noFill/>
          <a:ln w="0">
            <a:solidFill>
              <a:srgbClr val="f3cd60"/>
            </a:solidFill>
          </a:ln>
          <a:effectLst>
            <a:outerShdw algn="tr" blurRad="50760" dir="8100000" dist="37674" rotWithShape="0">
              <a:srgbClr val="000000">
                <a:alpha val="40000"/>
              </a:srgbClr>
            </a:outerShdw>
            <a:softEdge rad="12600"/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624139"/>
                </a:solidFill>
                <a:latin typeface="Franklin Gothic Medium"/>
                <a:ea typeface="DejaVu Sans"/>
              </a:rPr>
              <a:t>Лицензирование образовательной деятельности организаций, реализующих дополнительные образовательные программы спортивной подготовки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44" name="TextBox 7"/>
          <p:cNvSpPr/>
          <p:nvPr/>
        </p:nvSpPr>
        <p:spPr>
          <a:xfrm>
            <a:off x="5134680" y="5373360"/>
            <a:ext cx="3741840" cy="173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Федоров Алексей Федорович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председатель комитета  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по государственному контролю и надзору в сфере образования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pic>
        <p:nvPicPr>
          <p:cNvPr id="45" name="Picture 5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64280" cy="12160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46" name="Рисунок 1" descr=""/>
          <p:cNvPicPr/>
          <p:nvPr/>
        </p:nvPicPr>
        <p:blipFill>
          <a:blip r:embed="rId2"/>
          <a:stretch/>
        </p:blipFill>
        <p:spPr>
          <a:xfrm>
            <a:off x="251640" y="250920"/>
            <a:ext cx="1330560" cy="99252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Заголовок 1"/>
          <p:cNvSpPr/>
          <p:nvPr/>
        </p:nvSpPr>
        <p:spPr>
          <a:xfrm>
            <a:off x="323640" y="0"/>
            <a:ext cx="8856000" cy="108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TextBox 4"/>
          <p:cNvSpPr/>
          <p:nvPr/>
        </p:nvSpPr>
        <p:spPr>
          <a:xfrm>
            <a:off x="486720" y="219960"/>
            <a:ext cx="83570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  <a:scene3d>
              <a:camera prst="orthographicFront"/>
              <a:lightRig dir="tl" rig="flat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/>
              </a:contourClr>
            </a:sp3d>
          </a:bodyPr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Алгоритм действий для получения лицензии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на осуществление образовательной деятельности</a:t>
            </a:r>
            <a:r>
              <a:rPr b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22" name="Picture 5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64280" cy="12160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23" name="Рисунок 5" descr=""/>
          <p:cNvPicPr/>
          <p:nvPr/>
        </p:nvPicPr>
        <p:blipFill>
          <a:blip r:embed="rId2"/>
          <a:stretch/>
        </p:blipFill>
        <p:spPr>
          <a:xfrm>
            <a:off x="251640" y="250920"/>
            <a:ext cx="1330560" cy="99252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24" name="Прямоугольник 11"/>
          <p:cNvSpPr/>
          <p:nvPr/>
        </p:nvSpPr>
        <p:spPr>
          <a:xfrm>
            <a:off x="540000" y="3600000"/>
            <a:ext cx="3168360" cy="115524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Соискатель лицензии  - </a:t>
            </a: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организация, реализующая программы спортивной подготовки и имеющая временную лицензию со сроком действия до 01.09.2023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25" name="Прямоугольник 12"/>
          <p:cNvSpPr/>
          <p:nvPr/>
        </p:nvSpPr>
        <p:spPr>
          <a:xfrm>
            <a:off x="4764600" y="3600000"/>
            <a:ext cx="4055040" cy="136872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Лицензиат  - </a:t>
            </a: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организация, реализующая программы спортивной подготовки и имеющая лицензию на осуществление образовательной деятельности по подвиду дополнительного образования «Дополнительное образование детей и взрослых»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26" name="Прямоугольник 17"/>
          <p:cNvSpPr/>
          <p:nvPr/>
        </p:nvSpPr>
        <p:spPr>
          <a:xfrm>
            <a:off x="1865520" y="3133080"/>
            <a:ext cx="5371560" cy="455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noFill/>
          </a:ln>
          <a:effectLst>
            <a:innerShdw blurRad="63500" dir="5400000" dist="50800">
              <a:srgbClr val="000000">
                <a:alpha val="50000"/>
              </a:srgbClr>
            </a:inn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603a14"/>
                </a:solidFill>
                <a:latin typeface="PT Astra Serif"/>
                <a:ea typeface="PT Astra Serif"/>
              </a:rPr>
              <a:t>Получение бессрочной лицензии до 1 сентября 2023 года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800" spc="-1" strike="noStrike">
                <a:solidFill>
                  <a:srgbClr val="603a14"/>
                </a:solidFill>
                <a:latin typeface="Times New Roman"/>
                <a:ea typeface="DejaVu Sans"/>
              </a:rPr>
              <a:t> </a:t>
            </a:r>
            <a:endParaRPr b="0" lang="ru-RU" sz="800" spc="-1" strike="noStrike">
              <a:latin typeface="Arial"/>
            </a:endParaRPr>
          </a:p>
        </p:txBody>
      </p:sp>
      <p:sp>
        <p:nvSpPr>
          <p:cNvPr id="127" name="Стрелка вниз 15"/>
          <p:cNvSpPr/>
          <p:nvPr/>
        </p:nvSpPr>
        <p:spPr>
          <a:xfrm>
            <a:off x="6607440" y="5040000"/>
            <a:ext cx="772200" cy="3315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2d050"/>
          </a:solidFill>
          <a:ln>
            <a:solidFill>
              <a:srgbClr val="b1772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037108"/>
                </a:solidFill>
                <a:latin typeface="Franklin Gothic Medium"/>
                <a:ea typeface="DejaVu Sans"/>
              </a:rPr>
              <a:t>V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28" name="Прямоугольник 23"/>
          <p:cNvSpPr/>
          <p:nvPr/>
        </p:nvSpPr>
        <p:spPr>
          <a:xfrm>
            <a:off x="537120" y="5094360"/>
            <a:ext cx="2882520" cy="48564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3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Необходимо получить бессрочную лицензию до 01.09.2023</a:t>
            </a:r>
            <a:endParaRPr b="0" lang="ru-RU" sz="1300" spc="-1" strike="noStrike">
              <a:latin typeface="Arial"/>
            </a:endParaRPr>
          </a:p>
        </p:txBody>
      </p:sp>
      <p:sp>
        <p:nvSpPr>
          <p:cNvPr id="129" name="Прямоугольник 25"/>
          <p:cNvSpPr/>
          <p:nvPr/>
        </p:nvSpPr>
        <p:spPr>
          <a:xfrm>
            <a:off x="4716360" y="5400000"/>
            <a:ext cx="4283280" cy="136116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3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Необходимо внесение изменений в реестр лицензий в связи с изменением наименования юридического лица до 01.09.2023</a:t>
            </a:r>
            <a:endParaRPr b="0" lang="ru-RU" sz="13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3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05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Например:  было Муниципальное учреждение «...»,</a:t>
            </a:r>
            <a:endParaRPr b="0" lang="ru-RU" sz="105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05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стало Муниципальное учреждение дополнительного образования «..»</a:t>
            </a:r>
            <a:endParaRPr b="0" lang="ru-RU" sz="105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050" spc="-1" strike="noStrike">
              <a:latin typeface="Arial"/>
            </a:endParaRPr>
          </a:p>
        </p:txBody>
      </p:sp>
      <p:sp>
        <p:nvSpPr>
          <p:cNvPr id="130" name="Стрелка вниз 14"/>
          <p:cNvSpPr/>
          <p:nvPr/>
        </p:nvSpPr>
        <p:spPr>
          <a:xfrm>
            <a:off x="1603800" y="4803840"/>
            <a:ext cx="864360" cy="316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2d050"/>
          </a:solidFill>
          <a:ln>
            <a:solidFill>
              <a:srgbClr val="b1772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037108"/>
                </a:solidFill>
                <a:latin typeface="Franklin Gothic Medium"/>
                <a:ea typeface="DejaVu Sans"/>
              </a:rPr>
              <a:t>V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31" name="Прямоугольник 16"/>
          <p:cNvSpPr/>
          <p:nvPr/>
        </p:nvSpPr>
        <p:spPr>
          <a:xfrm>
            <a:off x="518400" y="1257480"/>
            <a:ext cx="8328600" cy="82008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1" lang="ru-RU" sz="1600" spc="43" strike="noStrike">
                <a:solidFill>
                  <a:srgbClr val="002060"/>
                </a:solidFill>
                <a:latin typeface="PT Astra Serif"/>
                <a:ea typeface="PT Astra Serif"/>
              </a:rPr>
              <a:t>Шаг 2: </a:t>
            </a:r>
            <a:r>
              <a:rPr b="1" lang="ru-RU" sz="16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Актуализировать наименования и уставы и привести свою образовательную деятельность в соответствие с требованиями федерального закона об образовании не позднее 1 мая 2023 года.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32" name="Прямоугольник 18"/>
          <p:cNvSpPr/>
          <p:nvPr/>
        </p:nvSpPr>
        <p:spPr>
          <a:xfrm>
            <a:off x="501120" y="2205000"/>
            <a:ext cx="8328600" cy="82008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1" lang="ru-RU" sz="1600" spc="43" strike="noStrike">
                <a:solidFill>
                  <a:srgbClr val="002060"/>
                </a:solidFill>
                <a:latin typeface="PT Astra Serif"/>
                <a:ea typeface="PT Astra Serif"/>
              </a:rPr>
              <a:t>Шаг 2: </a:t>
            </a:r>
            <a:r>
              <a:rPr b="1" lang="ru-RU" sz="16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Получение бессрочной лицензии на осуществление образовательной деятельности в срок не позднее 1 сентября 2023 года, либо внесение изменений в лицензию в части наименования лицензиата (в случае наличия бессрочной лицензии).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Заголовок 1"/>
          <p:cNvSpPr/>
          <p:nvPr/>
        </p:nvSpPr>
        <p:spPr>
          <a:xfrm>
            <a:off x="323640" y="68400"/>
            <a:ext cx="8856000" cy="108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34" name="Picture 5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64280" cy="12160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35" name="Рисунок 5" descr=""/>
          <p:cNvPicPr/>
          <p:nvPr/>
        </p:nvPicPr>
        <p:blipFill>
          <a:blip r:embed="rId2"/>
          <a:stretch/>
        </p:blipFill>
        <p:spPr>
          <a:xfrm>
            <a:off x="251640" y="250920"/>
            <a:ext cx="1330560" cy="99252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36" name="Прямоугольник 12"/>
          <p:cNvSpPr/>
          <p:nvPr/>
        </p:nvSpPr>
        <p:spPr>
          <a:xfrm>
            <a:off x="605520" y="1301760"/>
            <a:ext cx="8136000" cy="57672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Для успешного прохождения оценки соответствия лицензионным требованиям Соискатель лицензии должен иметь: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37" name="Прямоугольник 8"/>
          <p:cNvSpPr/>
          <p:nvPr/>
        </p:nvSpPr>
        <p:spPr>
          <a:xfrm>
            <a:off x="597240" y="4931640"/>
            <a:ext cx="8136000" cy="51624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       </a:t>
            </a: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Разработанную и утвержденную образовательную программу в соответствии с </a:t>
            </a:r>
            <a:r>
              <a:rPr b="0" lang="ru-RU" sz="1400" spc="-1" strike="noStrike" u="sng">
                <a:solidFill>
                  <a:srgbClr val="ad1f1f"/>
                </a:solidFill>
                <a:uFillTx/>
                <a:latin typeface="PT Astra Serif"/>
                <a:ea typeface="PT Astra Serif"/>
                <a:hlinkClick r:id="rId3"/>
              </a:rPr>
              <a:t>частями 2</a:t>
            </a:r>
            <a:r>
              <a:rPr b="0" lang="ru-RU" sz="1400" spc="-1" strike="noStrike">
                <a:solidFill>
                  <a:srgbClr val="037108"/>
                </a:solidFill>
                <a:latin typeface="PT Astra Serif"/>
                <a:ea typeface="PT Astra Serif"/>
              </a:rPr>
              <a:t> - </a:t>
            </a:r>
            <a:r>
              <a:rPr b="0" lang="ru-RU" sz="1400" spc="-1" strike="noStrike" u="sng">
                <a:solidFill>
                  <a:srgbClr val="ad1f1f"/>
                </a:solidFill>
                <a:uFillTx/>
                <a:latin typeface="PT Astra Serif"/>
                <a:ea typeface="PT Astra Serif"/>
                <a:hlinkClick r:id="rId4"/>
              </a:rPr>
              <a:t>8 статьи 12</a:t>
            </a:r>
            <a:r>
              <a:rPr b="0" lang="ru-RU" sz="1400" spc="-1" strike="noStrike">
                <a:solidFill>
                  <a:srgbClr val="037108"/>
                </a:solidFill>
                <a:latin typeface="PT Astra Serif"/>
                <a:ea typeface="PT Astra Serif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Федерального закона «Об образовании в Российской Федерации».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38" name="Прямоугольник 9"/>
          <p:cNvSpPr/>
          <p:nvPr/>
        </p:nvSpPr>
        <p:spPr>
          <a:xfrm>
            <a:off x="597240" y="3917880"/>
            <a:ext cx="8136000" cy="94212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     </a:t>
            </a: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Санитарно-эпидемиологическое заключение о соответствии санитарным правилам зданий, строений, сооружений, помещений, оборудования и иного имущества, необходимых для осуществления образовательной деятельности по образовательным программам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, заявленным к лицензированию.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39" name="Прямоугольник 10"/>
          <p:cNvSpPr/>
          <p:nvPr/>
        </p:nvSpPr>
        <p:spPr>
          <a:xfrm>
            <a:off x="597240" y="2007360"/>
            <a:ext cx="8136000" cy="179496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       </a:t>
            </a: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На праве собственности или ином законном основании здание(я), строение(я), сооружение(я), помещения, необходимые для осуществления образовательной деятельности по заявленным к лицензированию образовательным программам (собственность, оперативное управление, аренда, безвозмездное пользование).</a:t>
            </a:r>
            <a:endParaRPr b="0" lang="ru-RU" sz="1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400" spc="-1" strike="noStrike">
                <a:solidFill>
                  <a:srgbClr val="037108"/>
                </a:solidFill>
                <a:latin typeface="PT Astra Serif"/>
                <a:ea typeface="PT Astra Serif"/>
              </a:rPr>
              <a:t>        </a:t>
            </a:r>
            <a:r>
              <a:rPr b="1" lang="ru-RU" sz="1400" spc="-1" strike="noStrike">
                <a:solidFill>
                  <a:srgbClr val="037108"/>
                </a:solidFill>
                <a:latin typeface="PT Astra Serif"/>
                <a:ea typeface="PT Astra Serif"/>
              </a:rPr>
              <a:t>В случае, если права на здания, строения, сооружения и помещения не подлежат обязательной государственной регистрации — копии таких документов должны быть переведены в электронный вид и нотариально заверены усиленной квалифицированной электронной цифровой подписью нотариуса.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40" name="TextBox 11"/>
          <p:cNvSpPr/>
          <p:nvPr/>
        </p:nvSpPr>
        <p:spPr>
          <a:xfrm>
            <a:off x="486720" y="219960"/>
            <a:ext cx="83570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  <a:scene3d>
              <a:camera prst="orthographicFront"/>
              <a:lightRig dir="tl" rig="flat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/>
              </a:contourClr>
            </a:sp3d>
          </a:bodyPr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Алгоритм действий для получения лицензии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на осуществление образовательной деятельности</a:t>
            </a:r>
            <a:r>
              <a:rPr b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41" name="Прямоугольник 14"/>
          <p:cNvSpPr/>
          <p:nvPr/>
        </p:nvSpPr>
        <p:spPr>
          <a:xfrm>
            <a:off x="605520" y="5537520"/>
            <a:ext cx="8136000" cy="94248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        </a:t>
            </a: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Материально-техническое обеспечение образовательной деятельности, оборудование помещений, необходимых для осуществления образовательной деятельности по заявленным к лицензированию образовательным программам, в соответствии с требованиями, содержащимися в заявленных к лицензированию образовательных программах.</a:t>
            </a:r>
            <a:endParaRPr b="0" lang="ru-RU" sz="14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Заголовок 1"/>
          <p:cNvSpPr/>
          <p:nvPr/>
        </p:nvSpPr>
        <p:spPr>
          <a:xfrm>
            <a:off x="323640" y="68400"/>
            <a:ext cx="8856000" cy="108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3" name="Picture 5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64280" cy="12160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44" name="Рисунок 5" descr=""/>
          <p:cNvPicPr/>
          <p:nvPr/>
        </p:nvPicPr>
        <p:blipFill>
          <a:blip r:embed="rId2"/>
          <a:stretch/>
        </p:blipFill>
        <p:spPr>
          <a:xfrm>
            <a:off x="251640" y="250920"/>
            <a:ext cx="1330560" cy="99252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45" name="Прямоугольник 75"/>
          <p:cNvSpPr/>
          <p:nvPr/>
        </p:nvSpPr>
        <p:spPr>
          <a:xfrm>
            <a:off x="1630800" y="545400"/>
            <a:ext cx="6260400" cy="155016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Оказание государственной услуги по лицензированию образовательной деятельности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 </a:t>
            </a:r>
            <a:r>
              <a:rPr b="1" lang="ru-RU" sz="16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осуществляется 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отделом лицензирования образовательной деятельности комитета по государственному контролю </a:t>
            </a:r>
            <a:r>
              <a:rPr b="1" lang="ru-RU" sz="16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и надзору в сфере образования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46" name="Прямоугольник 32"/>
          <p:cNvSpPr/>
          <p:nvPr/>
        </p:nvSpPr>
        <p:spPr>
          <a:xfrm>
            <a:off x="925920" y="2438640"/>
            <a:ext cx="7487640" cy="283284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Консультацию по вопросам лицензирования образовательной деятельности можно получить при личном обращении </a:t>
            </a:r>
            <a:r>
              <a:rPr b="1" lang="ru-RU" sz="18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по адресу</a:t>
            </a:r>
            <a:r>
              <a:rPr b="0" lang="ru-RU" sz="18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: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г. Саратов, ул. Соляная, 15, к. 26.,</a:t>
            </a:r>
            <a:br/>
            <a:r>
              <a:rPr b="0" lang="ru-RU" sz="18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письменно по e-mail: </a:t>
            </a:r>
            <a:r>
              <a:rPr b="1" lang="ru-RU" sz="1800" spc="-1" strike="noStrike" u="sng">
                <a:solidFill>
                  <a:srgbClr val="ad1f1f"/>
                </a:solidFill>
                <a:uFillTx/>
                <a:latin typeface="PT Astra Serif"/>
                <a:ea typeface="PT Astra Serif"/>
                <a:hlinkClick r:id="rId3"/>
              </a:rPr>
              <a:t>liz@minobr.saratov.gov.ru</a:t>
            </a:r>
            <a:r>
              <a:rPr b="1" lang="ru-RU" sz="18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,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по телефонам: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(8 8452) 49-92-82  начальник отдела Платицына Елена Николаевна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(8 8452) 49-92-43  консультант отдела Баринова Лидия Дмитриевна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                               </a:t>
            </a:r>
            <a:r>
              <a:rPr b="0" lang="ru-RU" sz="18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консультант отдела Палаева Кристина Андреевна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Ссылка на раздел «Лицензирование образовательной деятельности»: http://minobr.saratov.gov.ru/gosuslugi/section.php?SECTION_ID=275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Заголовок 1"/>
          <p:cNvSpPr/>
          <p:nvPr/>
        </p:nvSpPr>
        <p:spPr>
          <a:xfrm>
            <a:off x="323640" y="0"/>
            <a:ext cx="8856000" cy="108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TextBox 4"/>
          <p:cNvSpPr/>
          <p:nvPr/>
        </p:nvSpPr>
        <p:spPr>
          <a:xfrm>
            <a:off x="917280" y="176760"/>
            <a:ext cx="80305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  <a:scene3d>
              <a:camera prst="orthographicFront"/>
              <a:lightRig dir="tl" rig="flat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/>
              </a:contourClr>
            </a:sp3d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Нормативно-правовое обеспечение лицензирования                         образовательной деятельности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49" name="Picture 5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64280" cy="12160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50" name="Рисунок 5" descr=""/>
          <p:cNvPicPr/>
          <p:nvPr/>
        </p:nvPicPr>
        <p:blipFill>
          <a:blip r:embed="rId2"/>
          <a:stretch/>
        </p:blipFill>
        <p:spPr>
          <a:xfrm>
            <a:off x="251640" y="250920"/>
            <a:ext cx="1330560" cy="99252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51" name="Прямоугольник 14"/>
          <p:cNvSpPr/>
          <p:nvPr/>
        </p:nvSpPr>
        <p:spPr>
          <a:xfrm>
            <a:off x="727560" y="1278000"/>
            <a:ext cx="8068320" cy="57672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Ст. 12, 75, 84, 91  Федерального закона от 29.12.2012 № 273-ФЗ «Об образовании в Российской Федерации» 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52" name="Прямоугольник 23"/>
          <p:cNvSpPr/>
          <p:nvPr/>
        </p:nvSpPr>
        <p:spPr>
          <a:xfrm>
            <a:off x="740160" y="1845000"/>
            <a:ext cx="8068320" cy="82008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Ст. 3 Федерального закона от 30.04.2021 № 127-ФЗ «О внесении изменений в Федеральный закон «О физической культуре и спорте в Российской Федерации» и Федеральный закон «Об образовании в Российской Федерации» 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53" name="Прямоугольник 16"/>
          <p:cNvSpPr/>
          <p:nvPr/>
        </p:nvSpPr>
        <p:spPr>
          <a:xfrm>
            <a:off x="727560" y="2697480"/>
            <a:ext cx="8080920" cy="57672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Федеральный закон от 04.05.2011 № 99-ФЗ «О лицензировании отдельных видов деятельности» 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54" name="Прямоугольник 18"/>
          <p:cNvSpPr/>
          <p:nvPr/>
        </p:nvSpPr>
        <p:spPr>
          <a:xfrm>
            <a:off x="740160" y="3000960"/>
            <a:ext cx="8068320" cy="82008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Постановление Правительства РФ от 16.08.2022 № 1419 «Об утверждении Правил выдачи временной лицензии на осуществление образовательной деятельности организациям, реализующим программы спортивной подготовки»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55" name="Прямоугольник 19"/>
          <p:cNvSpPr/>
          <p:nvPr/>
        </p:nvSpPr>
        <p:spPr>
          <a:xfrm>
            <a:off x="740160" y="3795120"/>
            <a:ext cx="8068320" cy="82008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Постановление Правительства РФ от 18.09.2020 № 1490 «О лицензировании образовательной деятельности» (вместе с «Положением о лицензировании образовательной деятельности»)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56" name="Прямоугольник 22"/>
          <p:cNvSpPr/>
          <p:nvPr/>
        </p:nvSpPr>
        <p:spPr>
          <a:xfrm>
            <a:off x="740160" y="4624560"/>
            <a:ext cx="8068320" cy="82008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Постановление Правительства РФ от 29.12.2020 № 2343 «Об утверждении Правил формирования и ведения реестра лицензий и типовой формы выписки из реестра лицензий»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57" name="Прямоугольник 31"/>
          <p:cNvSpPr/>
          <p:nvPr/>
        </p:nvSpPr>
        <p:spPr>
          <a:xfrm>
            <a:off x="740160" y="5454360"/>
            <a:ext cx="8068320" cy="106344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Приказ Федеральной службы по надзору в сфере образования и науки от 18.04.2014 № 536 «Об утверждении формы заявления о предоставлении временной лицензии на осуществление образовательной деятельности, а также перечня документов, прилагаемых к нему» (приложение № 3)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Заголовок 1"/>
          <p:cNvSpPr/>
          <p:nvPr/>
        </p:nvSpPr>
        <p:spPr>
          <a:xfrm>
            <a:off x="323640" y="0"/>
            <a:ext cx="8856000" cy="108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9" name="TextBox 4"/>
          <p:cNvSpPr/>
          <p:nvPr/>
        </p:nvSpPr>
        <p:spPr>
          <a:xfrm>
            <a:off x="486720" y="219960"/>
            <a:ext cx="83570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  <a:scene3d>
              <a:camera prst="orthographicFront"/>
              <a:lightRig dir="tl" rig="flat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/>
              </a:contourClr>
            </a:sp3d>
          </a:bodyPr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Алгоритм действий для получения лицензии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на осуществление образовательной деятельности</a:t>
            </a:r>
            <a:r>
              <a:rPr b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60" name="Picture 5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64280" cy="12160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61" name="Рисунок 5" descr=""/>
          <p:cNvPicPr/>
          <p:nvPr/>
        </p:nvPicPr>
        <p:blipFill>
          <a:blip r:embed="rId2"/>
          <a:stretch/>
        </p:blipFill>
        <p:spPr>
          <a:xfrm>
            <a:off x="251640" y="250920"/>
            <a:ext cx="1330560" cy="99252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62" name="Прямоугольник 11"/>
          <p:cNvSpPr/>
          <p:nvPr/>
        </p:nvSpPr>
        <p:spPr>
          <a:xfrm>
            <a:off x="1138320" y="3069000"/>
            <a:ext cx="3168360" cy="72936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Соискатель лицензии  - </a:t>
            </a: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организация, реализующая программы спортивной подготовки 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63" name="Прямоугольник 12"/>
          <p:cNvSpPr/>
          <p:nvPr/>
        </p:nvSpPr>
        <p:spPr>
          <a:xfrm>
            <a:off x="4752000" y="3069000"/>
            <a:ext cx="3462840" cy="158184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Лицензиат  - </a:t>
            </a: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организация, реализующая программы спортивной подготовки и имеющая лицензию на осуществление образовательной деятельности по подвиду дополнительного образования «Дополнительное образование детей и взрослых»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64" name="Прямоугольник 8"/>
          <p:cNvSpPr/>
          <p:nvPr/>
        </p:nvSpPr>
        <p:spPr>
          <a:xfrm>
            <a:off x="1264680" y="1772640"/>
            <a:ext cx="6922800" cy="10634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noFill/>
          </a:ln>
          <a:effectLst>
            <a:innerShdw blurRad="63500" dir="5400000" dist="50800">
              <a:srgbClr val="000000">
                <a:alpha val="50000"/>
              </a:srgbClr>
            </a:inn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603a14"/>
                </a:solidFill>
                <a:latin typeface="PT Astra Serif"/>
                <a:ea typeface="PT Astra Serif"/>
              </a:rPr>
              <a:t>С 1 января 2023 года программы спортивной подготовки тождественны 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603a14"/>
                </a:solidFill>
                <a:latin typeface="PT Astra Serif"/>
                <a:ea typeface="PT Astra Serif"/>
              </a:rPr>
              <a:t>в части наименований дополнительным образовательным программам 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603a14"/>
                </a:solidFill>
                <a:latin typeface="PT Astra Serif"/>
                <a:ea typeface="PT Astra Serif"/>
              </a:rPr>
              <a:t>спортивной подготовки в рамках подвида дополнительного образования 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603a14"/>
                </a:solidFill>
                <a:latin typeface="PT Astra Serif"/>
                <a:ea typeface="PT Astra Serif"/>
              </a:rPr>
              <a:t>«Дополнительное образование детей и взрослых»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65" name="Прямоугольник 17"/>
          <p:cNvSpPr/>
          <p:nvPr/>
        </p:nvSpPr>
        <p:spPr>
          <a:xfrm>
            <a:off x="1050840" y="1244520"/>
            <a:ext cx="7373880" cy="455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noFill/>
          </a:ln>
          <a:effectLst>
            <a:innerShdw blurRad="63500" dir="5400000" dist="50800">
              <a:srgbClr val="000000">
                <a:alpha val="50000"/>
              </a:srgbClr>
            </a:inn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603a14"/>
                </a:solidFill>
                <a:latin typeface="PT Astra Serif"/>
                <a:ea typeface="PT Astra Serif"/>
              </a:rPr>
              <a:t>Образовательная деятельность является лицензируемым видом деятельности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800" spc="-1" strike="noStrike">
                <a:solidFill>
                  <a:srgbClr val="603a14"/>
                </a:solidFill>
                <a:latin typeface="PT Astra Serif"/>
                <a:ea typeface="PT Astra Serif"/>
              </a:rPr>
              <a:t> </a:t>
            </a:r>
            <a:endParaRPr b="0" lang="ru-RU" sz="800" spc="-1" strike="noStrike">
              <a:latin typeface="Arial"/>
            </a:endParaRPr>
          </a:p>
        </p:txBody>
      </p:sp>
      <p:sp>
        <p:nvSpPr>
          <p:cNvPr id="66" name="Стрелка вниз 15"/>
          <p:cNvSpPr/>
          <p:nvPr/>
        </p:nvSpPr>
        <p:spPr>
          <a:xfrm>
            <a:off x="2123640" y="3869280"/>
            <a:ext cx="934920" cy="567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2d050"/>
          </a:solidFill>
          <a:ln>
            <a:solidFill>
              <a:srgbClr val="b1772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037108"/>
                </a:solidFill>
                <a:latin typeface="Franklin Gothic Medium"/>
                <a:ea typeface="DejaVu Sans"/>
              </a:rPr>
              <a:t>V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67" name="Стрелка вниз 22"/>
          <p:cNvSpPr/>
          <p:nvPr/>
        </p:nvSpPr>
        <p:spPr>
          <a:xfrm>
            <a:off x="5940000" y="4725000"/>
            <a:ext cx="934920" cy="567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b1772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0d0d0d"/>
                </a:solidFill>
                <a:latin typeface="Franklin Gothic Medium"/>
                <a:ea typeface="DejaVu Sans"/>
              </a:rPr>
              <a:t>X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68" name="Прямоугольник 23"/>
          <p:cNvSpPr/>
          <p:nvPr/>
        </p:nvSpPr>
        <p:spPr>
          <a:xfrm>
            <a:off x="755640" y="4434840"/>
            <a:ext cx="3815280" cy="51624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Необходимо получить временную лицензию.</a:t>
            </a:r>
            <a:endParaRPr b="0" lang="ru-RU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Срок действия ограничен до 01.09.2023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69" name="Прямоугольник 25"/>
          <p:cNvSpPr/>
          <p:nvPr/>
        </p:nvSpPr>
        <p:spPr>
          <a:xfrm>
            <a:off x="4597920" y="5293080"/>
            <a:ext cx="3815280" cy="30276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Временную лицензию получать не нужно.</a:t>
            </a:r>
            <a:endParaRPr b="0" lang="ru-RU" sz="14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Заголовок 1"/>
          <p:cNvSpPr/>
          <p:nvPr/>
        </p:nvSpPr>
        <p:spPr>
          <a:xfrm>
            <a:off x="346680" y="0"/>
            <a:ext cx="8856000" cy="108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71" name="Picture 5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64280" cy="12160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72" name="Рисунок 5" descr=""/>
          <p:cNvPicPr/>
          <p:nvPr/>
        </p:nvPicPr>
        <p:blipFill>
          <a:blip r:embed="rId2"/>
          <a:stretch/>
        </p:blipFill>
        <p:spPr>
          <a:xfrm>
            <a:off x="251640" y="250920"/>
            <a:ext cx="1330560" cy="99252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73" name="Прямоугольник 14"/>
          <p:cNvSpPr/>
          <p:nvPr/>
        </p:nvSpPr>
        <p:spPr>
          <a:xfrm>
            <a:off x="508680" y="1244520"/>
            <a:ext cx="8328600" cy="79056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800" spc="43" strike="noStrike">
                <a:solidFill>
                  <a:srgbClr val="002060"/>
                </a:solidFill>
                <a:latin typeface="PT Astra Serif"/>
                <a:ea typeface="PT Astra Serif"/>
              </a:rPr>
              <a:t>Шаг 1: </a:t>
            </a:r>
            <a:r>
              <a:rPr b="1" lang="ru-RU" sz="1400" spc="43" strike="noStrike">
                <a:solidFill>
                  <a:srgbClr val="00133a"/>
                </a:solidFill>
                <a:latin typeface="PT Astra Serif"/>
                <a:ea typeface="PT Astra Serif"/>
              </a:rPr>
              <a:t>Получение временной лицензии на осуществление образовательной деятельности по подвиду дополнительного образования «Дополнительное образование детей и взрослых»</a:t>
            </a:r>
            <a:endParaRPr b="0" lang="ru-RU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400" spc="43" strike="noStrike">
                <a:solidFill>
                  <a:srgbClr val="0d0d0d"/>
                </a:solidFill>
                <a:latin typeface="PT Astra Serif"/>
                <a:ea typeface="PT Astra Serif"/>
              </a:rPr>
              <a:t>Срок предоставления государственной услуги – 1 рабочий день. 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74" name="Прямоугольник 3"/>
          <p:cNvSpPr/>
          <p:nvPr/>
        </p:nvSpPr>
        <p:spPr>
          <a:xfrm>
            <a:off x="1763640" y="221760"/>
            <a:ext cx="61196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Алгоритм действий для получения лицензии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на осуществление образовательной деятельности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75" name="Прямоугольник 20"/>
          <p:cNvSpPr/>
          <p:nvPr/>
        </p:nvSpPr>
        <p:spPr>
          <a:xfrm>
            <a:off x="508680" y="2266560"/>
            <a:ext cx="8325360" cy="94248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Заполнить заявление установленной формы (приложение № 3 к приказу Федеральной службы по надзору в сфере образования и науки от 18 апреля 2014 г. № 536 «Об утверждении формы заявления о предоставлении временной лицензии на осуществление образовательной деятельности, а также перечня документов, прилагаемых к нему» и произвести уплату госпошлины в размере 750 рублей.  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76" name="Прямая со стрелкой 10"/>
          <p:cNvSpPr/>
          <p:nvPr/>
        </p:nvSpPr>
        <p:spPr>
          <a:xfrm>
            <a:off x="1397520" y="1925640"/>
            <a:ext cx="360" cy="361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808080"/>
            </a:solidFill>
            <a:prstDash val="sysDash"/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Прямоугольник 26"/>
          <p:cNvSpPr/>
          <p:nvPr/>
        </p:nvSpPr>
        <p:spPr>
          <a:xfrm>
            <a:off x="540000" y="3600000"/>
            <a:ext cx="8325360" cy="72936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Направить в отдел лицензирования на адрес электронной почты</a:t>
            </a:r>
            <a:r>
              <a:rPr b="0" lang="ru-RU" sz="1400" spc="-1" strike="noStrike">
                <a:solidFill>
                  <a:srgbClr val="002060"/>
                </a:solidFill>
                <a:latin typeface="PT Astra Serif"/>
                <a:ea typeface="PT Astra Serif"/>
              </a:rPr>
              <a:t>:  </a:t>
            </a:r>
            <a:r>
              <a:rPr b="1" lang="ru-RU" sz="1400" spc="-1" strike="noStrike" u="sng">
                <a:solidFill>
                  <a:srgbClr val="ad1f1f"/>
                </a:solidFill>
                <a:uFillTx/>
                <a:latin typeface="PT Astra Serif"/>
                <a:ea typeface="PT Astra Serif"/>
                <a:hlinkClick r:id="rId3"/>
              </a:rPr>
              <a:t>liz@minobr.saratov.gov.ru</a:t>
            </a:r>
            <a:r>
              <a:rPr b="0" lang="ru-RU" sz="1400" spc="-1" strike="noStrike">
                <a:solidFill>
                  <a:srgbClr val="002060"/>
                </a:solidFill>
                <a:latin typeface="PT Astra Serif"/>
                <a:ea typeface="PT Astra Serif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официальное письмо с просьбой создания личного кабинета в ИС АКНДПП и для проверки проекта заявления о предоставлении временной лицензии в формате </a:t>
            </a:r>
            <a:r>
              <a:rPr b="0" lang="en-US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Word</a:t>
            </a: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.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78" name="Прямоугольник 34"/>
          <p:cNvSpPr/>
          <p:nvPr/>
        </p:nvSpPr>
        <p:spPr>
          <a:xfrm>
            <a:off x="510120" y="4659840"/>
            <a:ext cx="8325360" cy="94248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После проверки заявление необходимо распечатать на бумажном носителе, поставить подпись руководителя и печать организации.  Далее заявление, оформленное на бумажном носителе, необходимо перевести в форму электронного документа (т.е. осуществить сканирование в формате </a:t>
            </a:r>
            <a:r>
              <a:rPr b="0" lang="en-US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PDF) </a:t>
            </a: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и подписать усиленной квалифицированной электронной цифровой подписью.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79" name="Прямоугольник 37"/>
          <p:cNvSpPr/>
          <p:nvPr/>
        </p:nvSpPr>
        <p:spPr>
          <a:xfrm>
            <a:off x="508680" y="5992920"/>
            <a:ext cx="8325360" cy="51624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Направить в лицензирующий орган с использованием информационной системы Федеральной службы по надзору в сфере образования и науки (далее - ИС АКНДПП).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80" name="Прямая со стрелкой 38"/>
          <p:cNvSpPr/>
          <p:nvPr/>
        </p:nvSpPr>
        <p:spPr>
          <a:xfrm>
            <a:off x="1397520" y="5629680"/>
            <a:ext cx="360" cy="361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808080"/>
            </a:solidFill>
            <a:prstDash val="sysDash"/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" name="Прямая со стрелкой 39"/>
          <p:cNvSpPr/>
          <p:nvPr/>
        </p:nvSpPr>
        <p:spPr>
          <a:xfrm>
            <a:off x="1404720" y="4296960"/>
            <a:ext cx="360" cy="361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808080"/>
            </a:solidFill>
            <a:prstDash val="sysDash"/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" name="Прямая со стрелкой 40"/>
          <p:cNvSpPr/>
          <p:nvPr/>
        </p:nvSpPr>
        <p:spPr>
          <a:xfrm>
            <a:off x="1397520" y="3220560"/>
            <a:ext cx="360" cy="361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808080"/>
            </a:solidFill>
            <a:prstDash val="sysDash"/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Заголовок 1"/>
          <p:cNvSpPr/>
          <p:nvPr/>
        </p:nvSpPr>
        <p:spPr>
          <a:xfrm>
            <a:off x="323640" y="68400"/>
            <a:ext cx="8856000" cy="108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4" name="Picture 5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64280" cy="12160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85" name="Рисунок 5" descr=""/>
          <p:cNvPicPr/>
          <p:nvPr/>
        </p:nvPicPr>
        <p:blipFill>
          <a:blip r:embed="rId2"/>
          <a:stretch/>
        </p:blipFill>
        <p:spPr>
          <a:xfrm>
            <a:off x="251640" y="250920"/>
            <a:ext cx="1330560" cy="99252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86" name="Прямоугольник 3"/>
          <p:cNvSpPr/>
          <p:nvPr/>
        </p:nvSpPr>
        <p:spPr>
          <a:xfrm>
            <a:off x="444600" y="1244520"/>
            <a:ext cx="8472600" cy="82008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603a14"/>
                </a:solidFill>
                <a:latin typeface="PT Astra Serif"/>
                <a:ea typeface="PT Astra Serif"/>
              </a:rPr>
              <a:t>Документы на лицензирование образовательной деятельности подаются </a:t>
            </a:r>
            <a:r>
              <a:rPr b="1" lang="ru-RU" sz="1600" spc="-1" strike="noStrike">
                <a:solidFill>
                  <a:srgbClr val="037108"/>
                </a:solidFill>
                <a:latin typeface="PT Astra Serif"/>
                <a:ea typeface="PT Astra Serif"/>
              </a:rPr>
              <a:t>ИСКЛЮЧИТЕЛЬНО</a:t>
            </a:r>
            <a:r>
              <a:rPr b="1" lang="ru-RU" sz="1600" spc="-1" strike="noStrike">
                <a:solidFill>
                  <a:srgbClr val="603a14"/>
                </a:solidFill>
                <a:latin typeface="PT Astra Serif"/>
                <a:ea typeface="PT Astra Serif"/>
              </a:rPr>
              <a:t> в электронном виде при наличии усиленной квалифицированной электронной цифровой подписи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87" name="Прямоугольник 73"/>
          <p:cNvSpPr/>
          <p:nvPr/>
        </p:nvSpPr>
        <p:spPr>
          <a:xfrm>
            <a:off x="444600" y="2179080"/>
            <a:ext cx="8472600" cy="82008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PT Astra Serif"/>
              </a:rPr>
              <a:t>Рекомендуем использовать информационную систему, оператором которой является Федеральная служба по надзору в сфере образования и науки (ИС АКНДПП): </a:t>
            </a:r>
            <a:r>
              <a:rPr b="0" lang="ru-RU" sz="1600" spc="-1" strike="noStrike" u="sng">
                <a:solidFill>
                  <a:srgbClr val="ad1f1f"/>
                </a:solidFill>
                <a:uFillTx/>
                <a:latin typeface="PT Astra Serif"/>
                <a:ea typeface="PT Astra Serif"/>
                <a:hlinkClick r:id="rId3"/>
              </a:rPr>
              <a:t>https://akndpp.obrnadzor.gov.ru/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88" name="Прямоугольник 18"/>
          <p:cNvSpPr/>
          <p:nvPr/>
        </p:nvSpPr>
        <p:spPr>
          <a:xfrm>
            <a:off x="1763640" y="151560"/>
            <a:ext cx="611964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Алгоритм подачи заявления на получение временной лицензии с использованием информационной системы АКНДПП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89" name="Рисунок 21" descr="D:\СПОРТ.ПОДГОТОВКА 2022\Доклад\АКНДПП\1.png"/>
          <p:cNvPicPr/>
          <p:nvPr/>
        </p:nvPicPr>
        <p:blipFill>
          <a:blip r:embed="rId4"/>
          <a:srcRect l="0" t="0" r="0" b="4966"/>
          <a:stretch/>
        </p:blipFill>
        <p:spPr>
          <a:xfrm>
            <a:off x="444600" y="3094920"/>
            <a:ext cx="8591040" cy="3501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Заголовок 1"/>
          <p:cNvSpPr/>
          <p:nvPr/>
        </p:nvSpPr>
        <p:spPr>
          <a:xfrm>
            <a:off x="323640" y="68400"/>
            <a:ext cx="8856000" cy="108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1" name="Picture 5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64280" cy="12160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92" name="Рисунок 5" descr=""/>
          <p:cNvPicPr/>
          <p:nvPr/>
        </p:nvPicPr>
        <p:blipFill>
          <a:blip r:embed="rId2"/>
          <a:stretch/>
        </p:blipFill>
        <p:spPr>
          <a:xfrm>
            <a:off x="251640" y="250920"/>
            <a:ext cx="1330560" cy="99252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93" name="Прямоугольник 18"/>
          <p:cNvSpPr/>
          <p:nvPr/>
        </p:nvSpPr>
        <p:spPr>
          <a:xfrm>
            <a:off x="1763640" y="151560"/>
            <a:ext cx="611964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Алгоритм подачи заявления на получение временной лицензии с использованием информационной системы АКНДПП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94" name="Рисунок 8" descr="D:\СПОРТ.ПОДГОТОВКА 2022\Доклад\АКНДПП\2.png"/>
          <p:cNvPicPr/>
          <p:nvPr/>
        </p:nvPicPr>
        <p:blipFill>
          <a:blip r:embed="rId3"/>
          <a:srcRect l="0" t="0" r="0" b="5655"/>
          <a:stretch/>
        </p:blipFill>
        <p:spPr>
          <a:xfrm>
            <a:off x="1535400" y="1620000"/>
            <a:ext cx="7284240" cy="4291920"/>
          </a:xfrm>
          <a:prstGeom prst="rect">
            <a:avLst/>
          </a:prstGeom>
          <a:ln w="0">
            <a:solidFill>
              <a:srgbClr val="3465a4"/>
            </a:solidFill>
          </a:ln>
        </p:spPr>
      </p:pic>
      <p:sp>
        <p:nvSpPr>
          <p:cNvPr id="95" name="Прямоугольник 9"/>
          <p:cNvSpPr/>
          <p:nvPr/>
        </p:nvSpPr>
        <p:spPr>
          <a:xfrm>
            <a:off x="2288160" y="1198080"/>
            <a:ext cx="5091120" cy="30276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6c4c2c"/>
                </a:solidFill>
                <a:latin typeface="Franklin Gothic Medium"/>
                <a:ea typeface="DejaVu Sans"/>
              </a:rPr>
              <a:t>Вход в систему</a:t>
            </a:r>
            <a:endParaRPr b="0" lang="ru-RU" sz="1400" spc="-1" strike="noStrike">
              <a:latin typeface="Arial"/>
            </a:endParaRPr>
          </a:p>
        </p:txBody>
      </p:sp>
      <p:pic>
        <p:nvPicPr>
          <p:cNvPr id="96" name="" descr=""/>
          <p:cNvPicPr/>
          <p:nvPr/>
        </p:nvPicPr>
        <p:blipFill>
          <a:blip r:embed="rId4"/>
          <a:srcRect l="25289" t="21827" r="43220" b="32679"/>
          <a:stretch/>
        </p:blipFill>
        <p:spPr>
          <a:xfrm>
            <a:off x="180000" y="4500000"/>
            <a:ext cx="2339640" cy="2027160"/>
          </a:xfrm>
          <a:prstGeom prst="rect">
            <a:avLst/>
          </a:prstGeom>
          <a:ln w="0">
            <a:solidFill>
              <a:srgbClr val="3465a4"/>
            </a:solidFill>
          </a:ln>
        </p:spPr>
      </p:pic>
      <p:sp>
        <p:nvSpPr>
          <p:cNvPr id="97" name=""/>
          <p:cNvSpPr/>
          <p:nvPr/>
        </p:nvSpPr>
        <p:spPr>
          <a:xfrm>
            <a:off x="5177520" y="1620000"/>
            <a:ext cx="36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"/>
          <p:cNvSpPr/>
          <p:nvPr/>
        </p:nvSpPr>
        <p:spPr>
          <a:xfrm flipH="1">
            <a:off x="1260000" y="3780000"/>
            <a:ext cx="540000" cy="9000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pic>
        <p:nvPicPr>
          <p:cNvPr id="99" name="" descr=""/>
          <p:cNvPicPr/>
          <p:nvPr/>
        </p:nvPicPr>
        <p:blipFill>
          <a:blip r:embed="rId5"/>
          <a:srcRect l="19685" t="24500" r="37012" b="68507"/>
          <a:stretch/>
        </p:blipFill>
        <p:spPr>
          <a:xfrm>
            <a:off x="2520360" y="5040000"/>
            <a:ext cx="3959280" cy="359280"/>
          </a:xfrm>
          <a:prstGeom prst="rect">
            <a:avLst/>
          </a:prstGeom>
          <a:ln w="0">
            <a:solidFill>
              <a:srgbClr val="3465a4"/>
            </a:solidFill>
          </a:ln>
        </p:spPr>
      </p:pic>
      <p:sp>
        <p:nvSpPr>
          <p:cNvPr id="100" name=""/>
          <p:cNvSpPr/>
          <p:nvPr/>
        </p:nvSpPr>
        <p:spPr>
          <a:xfrm flipV="1">
            <a:off x="2160000" y="5220000"/>
            <a:ext cx="540000" cy="1800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Заголовок 1"/>
          <p:cNvSpPr/>
          <p:nvPr/>
        </p:nvSpPr>
        <p:spPr>
          <a:xfrm>
            <a:off x="323640" y="68400"/>
            <a:ext cx="8856000" cy="108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2" name="Picture 5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64280" cy="12160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03" name="Рисунок 5" descr=""/>
          <p:cNvPicPr/>
          <p:nvPr/>
        </p:nvPicPr>
        <p:blipFill>
          <a:blip r:embed="rId2"/>
          <a:stretch/>
        </p:blipFill>
        <p:spPr>
          <a:xfrm>
            <a:off x="251640" y="250920"/>
            <a:ext cx="1330560" cy="99252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04" name="Прямоугольник 18"/>
          <p:cNvSpPr/>
          <p:nvPr/>
        </p:nvSpPr>
        <p:spPr>
          <a:xfrm>
            <a:off x="1763640" y="151560"/>
            <a:ext cx="611964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Алгоритм подачи заявления на получение временной лицензии с использованием информационной системы АКНДПП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5" name="Прямоугольник 9"/>
          <p:cNvSpPr/>
          <p:nvPr/>
        </p:nvSpPr>
        <p:spPr>
          <a:xfrm>
            <a:off x="2288160" y="1244520"/>
            <a:ext cx="5091120" cy="33336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Выбор государственной услуги</a:t>
            </a:r>
            <a:endParaRPr b="0" lang="ru-RU" sz="1600" spc="-1" strike="noStrike">
              <a:latin typeface="Arial"/>
            </a:endParaRPr>
          </a:p>
        </p:txBody>
      </p:sp>
      <p:pic>
        <p:nvPicPr>
          <p:cNvPr id="106" name="Рисунок 7" descr="D:\СПОРТ.ПОДГОТОВКА 2022\Доклад\АКНДПП\3.png"/>
          <p:cNvPicPr/>
          <p:nvPr/>
        </p:nvPicPr>
        <p:blipFill>
          <a:blip r:embed="rId3"/>
          <a:srcRect l="0" t="0" r="0" b="6506"/>
          <a:stretch/>
        </p:blipFill>
        <p:spPr>
          <a:xfrm>
            <a:off x="755640" y="1700640"/>
            <a:ext cx="7657920" cy="4751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Заголовок 1"/>
          <p:cNvSpPr/>
          <p:nvPr/>
        </p:nvSpPr>
        <p:spPr>
          <a:xfrm>
            <a:off x="323640" y="68400"/>
            <a:ext cx="8856000" cy="108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8" name="Picture 5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64280" cy="12160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09" name="Рисунок 5" descr=""/>
          <p:cNvPicPr/>
          <p:nvPr/>
        </p:nvPicPr>
        <p:blipFill>
          <a:blip r:embed="rId2"/>
          <a:stretch/>
        </p:blipFill>
        <p:spPr>
          <a:xfrm>
            <a:off x="251640" y="250920"/>
            <a:ext cx="1330560" cy="99252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10" name="Прямоугольник 18"/>
          <p:cNvSpPr/>
          <p:nvPr/>
        </p:nvSpPr>
        <p:spPr>
          <a:xfrm>
            <a:off x="1763640" y="151560"/>
            <a:ext cx="611964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Алгоритм подачи заявления на получение временной лицензии с использованием информационной системы АКНДПП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11" name="Прямоугольник 9"/>
          <p:cNvSpPr/>
          <p:nvPr/>
        </p:nvSpPr>
        <p:spPr>
          <a:xfrm>
            <a:off x="2288160" y="1244520"/>
            <a:ext cx="5091120" cy="33336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Выбор действия</a:t>
            </a:r>
            <a:endParaRPr b="0" lang="ru-RU" sz="1600" spc="-1" strike="noStrike">
              <a:latin typeface="Arial"/>
            </a:endParaRPr>
          </a:p>
        </p:txBody>
      </p:sp>
      <p:pic>
        <p:nvPicPr>
          <p:cNvPr id="112" name="Рисунок 10" descr="D:\СПОРТ.ПОДГОТОВКА 2022\Доклад\АКНДПП\4.png"/>
          <p:cNvPicPr/>
          <p:nvPr/>
        </p:nvPicPr>
        <p:blipFill>
          <a:blip r:embed="rId3"/>
          <a:srcRect l="0" t="0" r="0" b="41299"/>
          <a:stretch/>
        </p:blipFill>
        <p:spPr>
          <a:xfrm>
            <a:off x="467640" y="1700640"/>
            <a:ext cx="6335640" cy="2303280"/>
          </a:xfrm>
          <a:prstGeom prst="rect">
            <a:avLst/>
          </a:prstGeom>
          <a:ln w="0">
            <a:noFill/>
          </a:ln>
        </p:spPr>
      </p:pic>
      <p:pic>
        <p:nvPicPr>
          <p:cNvPr id="113" name="Рисунок 11" descr="D:\СПОРТ.ПОДГОТОВКА 2022\Доклад\АКНДПП\5.png"/>
          <p:cNvPicPr/>
          <p:nvPr/>
        </p:nvPicPr>
        <p:blipFill>
          <a:blip r:embed="rId4"/>
          <a:srcRect l="0" t="0" r="0" b="29897"/>
          <a:stretch/>
        </p:blipFill>
        <p:spPr>
          <a:xfrm>
            <a:off x="1835640" y="3861000"/>
            <a:ext cx="6407640" cy="2807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Заголовок 1"/>
          <p:cNvSpPr/>
          <p:nvPr/>
        </p:nvSpPr>
        <p:spPr>
          <a:xfrm>
            <a:off x="323640" y="68400"/>
            <a:ext cx="8856000" cy="108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5" name="Picture 5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64280" cy="12160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16" name="Рисунок 5" descr=""/>
          <p:cNvPicPr/>
          <p:nvPr/>
        </p:nvPicPr>
        <p:blipFill>
          <a:blip r:embed="rId2"/>
          <a:stretch/>
        </p:blipFill>
        <p:spPr>
          <a:xfrm>
            <a:off x="251640" y="250920"/>
            <a:ext cx="1330560" cy="99252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17" name="Прямоугольник 18"/>
          <p:cNvSpPr/>
          <p:nvPr/>
        </p:nvSpPr>
        <p:spPr>
          <a:xfrm>
            <a:off x="1763640" y="151560"/>
            <a:ext cx="611964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30305c"/>
                </a:solidFill>
                <a:latin typeface="Franklin Gothic Medium"/>
                <a:ea typeface="DejaVu Sans"/>
              </a:rPr>
              <a:t>Алгоритм подачи заявления на получение временной лицензии с использованием информационной системы АКНДПП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18" name="Прямоугольник 9"/>
          <p:cNvSpPr/>
          <p:nvPr/>
        </p:nvSpPr>
        <p:spPr>
          <a:xfrm>
            <a:off x="2288160" y="1244520"/>
            <a:ext cx="5091120" cy="333360"/>
          </a:xfrm>
          <a:prstGeom prst="rect">
            <a:avLst/>
          </a:prstGeom>
          <a:gradFill rotWithShape="0">
            <a:gsLst>
              <a:gs pos="0">
                <a:srgbClr val="ece7db"/>
              </a:gs>
              <a:gs pos="100000">
                <a:srgbClr val="ccbd97"/>
              </a:gs>
            </a:gsLst>
            <a:lin ang="5400000"/>
          </a:gradFill>
          <a:ln>
            <a:solidFill>
              <a:srgbClr val="a19574"/>
            </a:solidFill>
            <a:round/>
          </a:ln>
          <a:effectLst>
            <a:outerShdw blurRad="76320" dir="5400000" dist="50760" rotWithShape="0">
              <a:srgbClr val="4e3b30">
                <a:alpha val="6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6c4c2c"/>
                </a:solidFill>
                <a:latin typeface="PT Astra Serif"/>
                <a:ea typeface="PT Astra Serif"/>
              </a:rPr>
              <a:t>Выбор действия</a:t>
            </a:r>
            <a:endParaRPr b="0" lang="ru-RU" sz="1600" spc="-1" strike="noStrike">
              <a:latin typeface="Arial"/>
            </a:endParaRPr>
          </a:p>
        </p:txBody>
      </p:sp>
      <p:pic>
        <p:nvPicPr>
          <p:cNvPr id="119" name="Рисунок 12" descr="D:\СПОРТ.ПОДГОТОВКА 2022\Доклад\АКНДПП\6 (2).png"/>
          <p:cNvPicPr/>
          <p:nvPr/>
        </p:nvPicPr>
        <p:blipFill>
          <a:blip r:embed="rId3"/>
          <a:srcRect l="0" t="0" r="0" b="6220"/>
          <a:stretch/>
        </p:blipFill>
        <p:spPr>
          <a:xfrm>
            <a:off x="611640" y="1700640"/>
            <a:ext cx="7919640" cy="4895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1770</TotalTime>
  <Application>LibreOffice/7.1.6.2$Windows_X86_64 LibreOffice_project/0e133318fcee89abacd6a7d077e292f1145735c3</Application>
  <AppVersion>15.0000</AppVersion>
  <Words>981</Words>
  <Paragraphs>78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2017-10-21T08:14:02Z</dcterms:created>
  <dc:creator>NEROZYA ELENA</dc:creator>
  <dc:description/>
  <dc:language>ru-RU</dc:language>
  <cp:lastModifiedBy/>
  <dcterms:modified xsi:type="dcterms:W3CDTF">2022-10-21T09:51:46Z</dcterms:modified>
  <cp:revision>242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12</vt:i4>
  </property>
</Properties>
</file>