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C"/>
    <a:srgbClr val="009C1B"/>
    <a:srgbClr val="FF5816"/>
    <a:srgbClr val="00682F"/>
    <a:srgbClr val="00881C"/>
    <a:srgbClr val="00B033"/>
    <a:srgbClr val="003A1A"/>
    <a:srgbClr val="F26724"/>
    <a:srgbClr val="E62B25"/>
    <a:srgbClr val="F9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1158" y="-102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10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588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2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032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153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34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27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837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328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50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6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1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205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985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005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296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40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481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821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66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7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2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94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13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72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34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34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0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5080"/>
            <a:ext cx="24765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202" y="6355080"/>
            <a:ext cx="376428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498" y="6355080"/>
            <a:ext cx="1320800" cy="365760"/>
          </a:xfrm>
        </p:spPr>
        <p:txBody>
          <a:bodyPr/>
          <a:lstStyle/>
          <a:p>
            <a:fld id="{BE741858-E3CA-4C30-9D94-B3E7454F73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0281" y="3648075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80281" y="3648075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5F6-8B83-4D65-896D-3EEBFD751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39E0-91F1-4BC9-BE67-AB32F1E71E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5914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5080"/>
            <a:ext cx="24765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202" y="6355080"/>
            <a:ext cx="376428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9002" y="6355080"/>
            <a:ext cx="1647698" cy="365760"/>
          </a:xfrm>
        </p:spPr>
        <p:txBody>
          <a:bodyPr/>
          <a:lstStyle/>
          <a:p>
            <a:fld id="{81DD68EA-4154-45CC-BBE3-438B7F56B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819400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2819400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AF0C-A13A-461F-987E-CD43E91FF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06DE-A36F-4B98-B5B7-872FDA113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1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35FE-C004-4173-8268-FCF9B3B392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492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57B-67AF-45F9-A9C5-5C088F397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95300" y="500856"/>
            <a:ext cx="19812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219200"/>
            <a:ext cx="89154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80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202" y="6356350"/>
            <a:ext cx="37973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702" y="6356350"/>
            <a:ext cx="21463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654A06-2576-4317-9918-DE56667456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hyperlink" Target="http://www.ege.edu.ru/ru/classes-11/entering/scal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hyperlink" Target="http://www.ege.edu.ru/ru/classes-11/entering/scal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fipi.ru/ege-i-gve-11/demoversii-specifikacii-kodifikator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://www.fipi.ru/ege-i-gve-11/analiticheskie-i-metodicheskie-materia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hyperlink" Target="http://www.fipi.ru/ege-i-gve-11/dlya-predmetnyh-komissiy-subektov-r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hyperlink" Target="http://www.fipi.ru/ege-i-gve-11/dlya-predmetnyh-komissiy-subektov-r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fipi.ru/ege-i-gve-11/dlya-predmetnyh-komissiy-subektov-r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hyperlink" Target="http://www.fipi.ru/ege-i-gve-11/daydzhest-e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hyperlink" Target="http://www.fipi.ru/content/otkrytyy-bank-zadaniy-e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hyperlink" Target="http://fipi.ru/content/kim-ege-2018-dosrochnyy-peri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8" y="2716131"/>
            <a:ext cx="4784829" cy="3588621"/>
          </a:xfrm>
          <a:prstGeom prst="rect">
            <a:avLst/>
          </a:prstGeom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 rot="10800000" flipV="1">
            <a:off x="4292724" y="6565087"/>
            <a:ext cx="10210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18.02.2019</a:t>
            </a:r>
            <a:endParaRPr lang="ru-RU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803227" y="3521176"/>
            <a:ext cx="49240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предметной комиссии Саратовской области по проверке экзаменационных работ ЕГЭ и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ГИА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по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обществознанию</a:t>
            </a:r>
          </a:p>
          <a:p>
            <a:pPr algn="just">
              <a:spcBef>
                <a:spcPts val="0"/>
              </a:spcBef>
            </a:pP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кандидат исторических наук, доцент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Мерзляков </a:t>
            </a:r>
            <a:r>
              <a:rPr lang="ru-RU" sz="2000" dirty="0"/>
              <a:t>Сергей </a:t>
            </a:r>
            <a:r>
              <a:rPr lang="ru-RU" sz="2000" dirty="0" smtClean="0"/>
              <a:t>Леонидович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731324" y="0"/>
            <a:ext cx="7174675" cy="2772797"/>
          </a:xfrm>
          <a:prstGeom prst="rect">
            <a:avLst/>
          </a:prstGeom>
          <a:gradFill>
            <a:gsLst>
              <a:gs pos="0">
                <a:srgbClr val="003E1C"/>
              </a:gs>
              <a:gs pos="50700">
                <a:srgbClr val="009C1B"/>
              </a:gs>
              <a:gs pos="100000">
                <a:srgbClr val="00881C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лекция</a:t>
            </a:r>
          </a:p>
          <a:p>
            <a:pPr defTabSz="1042988"/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988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успешной сдачи ЕГЭ: 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и тонкости подготовки </a:t>
            </a:r>
            <a:endParaRPr lang="ru-RU" sz="4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988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 t="18649" r="29167" b="18649"/>
          <a:stretch/>
        </p:blipFill>
        <p:spPr>
          <a:xfrm>
            <a:off x="-17569" y="0"/>
            <a:ext cx="2748894" cy="277279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316179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hlinkClick r:id="rId4"/>
              </a:rPr>
              <a:t>http://</a:t>
            </a:r>
            <a:r>
              <a:rPr lang="en-US" b="1" dirty="0" err="1">
                <a:hlinkClick r:id="rId4"/>
              </a:rPr>
              <a:t>www.ege.edu.ru</a:t>
            </a:r>
            <a:r>
              <a:rPr lang="en-US" b="1" dirty="0">
                <a:hlinkClick r:id="rId4"/>
              </a:rPr>
              <a:t>/</a:t>
            </a:r>
            <a:r>
              <a:rPr lang="en-US" b="1" dirty="0" err="1">
                <a:hlinkClick r:id="rId4"/>
              </a:rPr>
              <a:t>ru</a:t>
            </a:r>
            <a:r>
              <a:rPr lang="en-US" b="1" dirty="0">
                <a:hlinkClick r:id="rId4"/>
              </a:rPr>
              <a:t>/classes-11/entering/scaling</a:t>
            </a:r>
            <a:r>
              <a:rPr lang="en-US" b="1" dirty="0" smtClean="0">
                <a:hlinkClick r:id="rId4"/>
              </a:rPr>
              <a:t>/</a:t>
            </a:r>
            <a:r>
              <a:rPr lang="ru-RU" b="1" dirty="0" smtClean="0"/>
              <a:t>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96" y="1859774"/>
            <a:ext cx="6013088" cy="4908888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тренировка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231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316179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hlinkClick r:id="rId4"/>
              </a:rPr>
              <a:t>http://</a:t>
            </a:r>
            <a:r>
              <a:rPr lang="en-US" b="1" dirty="0" err="1">
                <a:hlinkClick r:id="rId4"/>
              </a:rPr>
              <a:t>www.ege.edu.ru</a:t>
            </a:r>
            <a:r>
              <a:rPr lang="en-US" b="1" dirty="0">
                <a:hlinkClick r:id="rId4"/>
              </a:rPr>
              <a:t>/</a:t>
            </a:r>
            <a:r>
              <a:rPr lang="en-US" b="1" dirty="0" err="1">
                <a:hlinkClick r:id="rId4"/>
              </a:rPr>
              <a:t>ru</a:t>
            </a:r>
            <a:r>
              <a:rPr lang="en-US" b="1" dirty="0">
                <a:hlinkClick r:id="rId4"/>
              </a:rPr>
              <a:t>/classes-11/entering/scaling</a:t>
            </a:r>
            <a:r>
              <a:rPr lang="en-US" b="1" dirty="0" smtClean="0">
                <a:hlinkClick r:id="rId4"/>
              </a:rPr>
              <a:t>/</a:t>
            </a:r>
            <a:r>
              <a:rPr lang="ru-RU" b="1" dirty="0" smtClean="0"/>
              <a:t>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15" y="1777844"/>
            <a:ext cx="3779170" cy="4650828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тренировка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64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953000" y="3234178"/>
            <a:ext cx="49467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Изучение </a:t>
            </a:r>
            <a:r>
              <a:rPr lang="ru-RU" sz="2000" dirty="0"/>
              <a:t>курса и, следовательно, подготовка к экзамену должны строиться на основе учебников, рекомендуемых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к использованию при реализации имеющих государственную аккредитацию образовательных программ среднего общего образования (учебников из Федерального перечня). </a:t>
            </a:r>
            <a:endParaRPr lang="ru-RU" sz="2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316179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Какие учебники будут эффективнее?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65802" y="2772513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Какая книга поможет мне подготовиться?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84315"/>
            <a:ext cx="4572000" cy="3429000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тренировка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2054947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Авторы-составители: </a:t>
            </a:r>
            <a:r>
              <a:rPr lang="ru-RU" dirty="0" err="1" smtClean="0"/>
              <a:t>Лазебникова</a:t>
            </a:r>
            <a:r>
              <a:rPr lang="ru-RU" dirty="0" smtClean="0"/>
              <a:t> </a:t>
            </a:r>
            <a:r>
              <a:rPr lang="ru-RU" dirty="0" err="1" smtClean="0"/>
              <a:t>А.Ю</a:t>
            </a:r>
            <a:r>
              <a:rPr lang="ru-RU" dirty="0" smtClean="0"/>
              <a:t>., Котова </a:t>
            </a:r>
            <a:r>
              <a:rPr lang="ru-RU" dirty="0" err="1" smtClean="0"/>
              <a:t>О.А</a:t>
            </a:r>
            <a:r>
              <a:rPr lang="ru-RU" dirty="0" smtClean="0"/>
              <a:t>., </a:t>
            </a:r>
            <a:r>
              <a:rPr lang="ru-RU" dirty="0" err="1" smtClean="0"/>
              <a:t>Лискова</a:t>
            </a:r>
            <a:r>
              <a:rPr lang="ru-RU" dirty="0" smtClean="0"/>
              <a:t> Т.Е.</a:t>
            </a:r>
          </a:p>
        </p:txBody>
      </p:sp>
    </p:spTree>
    <p:extLst>
      <p:ext uri="{BB962C8B-B14F-4D97-AF65-F5344CB8AC3E}">
        <p14:creationId xmlns:p14="http://schemas.microsoft.com/office/powerpoint/2010/main" val="13647837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04951" y="116805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Как определить, что именно учить?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49" y="1777844"/>
            <a:ext cx="6303591" cy="4979022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тренировка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72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5776" y="111378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Как определить, что именно учить?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40" y="1777844"/>
            <a:ext cx="7716722" cy="5049866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тренировка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067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0" y="1744971"/>
            <a:ext cx="970104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КИМ 2019 г. запланированы следующие изменения: </a:t>
            </a:r>
            <a:endParaRPr lang="ru-RU" dirty="0" smtClean="0"/>
          </a:p>
          <a:p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скорректирована </a:t>
            </a:r>
            <a:r>
              <a:rPr lang="ru-RU" dirty="0"/>
              <a:t>формулировка, переработана система оценивания задания 25; </a:t>
            </a:r>
            <a:endParaRPr lang="ru-RU" dirty="0" smtClean="0"/>
          </a:p>
          <a:p>
            <a:r>
              <a:rPr lang="ru-RU" dirty="0" smtClean="0"/>
              <a:t>максимальный </a:t>
            </a:r>
            <a:r>
              <a:rPr lang="ru-RU" dirty="0"/>
              <a:t>балл увеличен с 3 </a:t>
            </a:r>
            <a:r>
              <a:rPr lang="ru-RU" b="1" dirty="0"/>
              <a:t>до 4</a:t>
            </a:r>
            <a:r>
              <a:rPr lang="ru-RU" dirty="0"/>
              <a:t>; </a:t>
            </a:r>
          </a:p>
          <a:p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детализированы </a:t>
            </a:r>
            <a:r>
              <a:rPr lang="ru-RU" dirty="0"/>
              <a:t>формулировки заданий 28, 29, и изменена система </a:t>
            </a:r>
            <a:r>
              <a:rPr lang="ru-RU" b="1" dirty="0"/>
              <a:t>их оценивания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  <a:p>
            <a:r>
              <a:rPr lang="ru-RU" dirty="0" smtClean="0"/>
              <a:t>- максимальный </a:t>
            </a:r>
            <a:r>
              <a:rPr lang="ru-RU" dirty="0"/>
              <a:t>первичный балл за выполнение всей работы увеличен с 64 до 65.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248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31" y="1424583"/>
            <a:ext cx="4882769" cy="2436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-121596" y="1085346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Задание 25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" y="1424583"/>
            <a:ext cx="3687878" cy="5451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94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Задание 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-11021109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2475" y="1803086"/>
            <a:ext cx="980352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600" dirty="0" smtClean="0"/>
              <a:t>Используя </a:t>
            </a:r>
            <a:r>
              <a:rPr lang="ru-RU" sz="2600" dirty="0"/>
              <a:t>обществоведческие знания, </a:t>
            </a:r>
          </a:p>
          <a:p>
            <a:pPr algn="just"/>
            <a:r>
              <a:rPr lang="ru-RU" sz="2600" dirty="0"/>
              <a:t>1) раскройте смысл понятия «юридическая ответственность»; </a:t>
            </a:r>
          </a:p>
          <a:p>
            <a:pPr algn="just"/>
            <a:r>
              <a:rPr lang="ru-RU" sz="2600" dirty="0"/>
              <a:t>2) составьте два предложения: </a:t>
            </a:r>
          </a:p>
          <a:p>
            <a:pPr algn="just"/>
            <a:r>
              <a:rPr lang="ru-RU" sz="2600" dirty="0"/>
              <a:t>-</a:t>
            </a:r>
            <a:r>
              <a:rPr lang="ru-RU" sz="2600" dirty="0" smtClean="0"/>
              <a:t> </a:t>
            </a:r>
            <a:r>
              <a:rPr lang="ru-RU" sz="2600" dirty="0"/>
              <a:t>одно предложение, содержащее информацию о трёх видах дисциплинарных взысканий в Трудовом кодексе РФ, </a:t>
            </a:r>
          </a:p>
          <a:p>
            <a:pPr marL="457200" indent="-457200" algn="just">
              <a:buFontTx/>
              <a:buChar char="-"/>
            </a:pPr>
            <a:r>
              <a:rPr lang="ru-RU" sz="2600" dirty="0" smtClean="0"/>
              <a:t>одно </a:t>
            </a:r>
            <a:r>
              <a:rPr lang="ru-RU" sz="2600" dirty="0"/>
              <a:t>предложение, раскрывающее сущность принципа гуманизма юридической ответственности. </a:t>
            </a:r>
            <a:endParaRPr lang="ru-RU" sz="2600" dirty="0" smtClean="0"/>
          </a:p>
          <a:p>
            <a:pPr marL="457200" indent="-457200" algn="just">
              <a:buFontTx/>
              <a:buChar char="-"/>
            </a:pPr>
            <a:endParaRPr lang="ru-RU" sz="2600" dirty="0"/>
          </a:p>
          <a:p>
            <a:r>
              <a:rPr lang="ru-RU" sz="2600" dirty="0" smtClean="0"/>
              <a:t>(</a:t>
            </a:r>
            <a:r>
              <a:rPr lang="ru-RU" sz="2600" dirty="0"/>
              <a:t>Предложения должны быть </a:t>
            </a:r>
            <a:r>
              <a:rPr lang="ru-RU" sz="2600" dirty="0" smtClean="0"/>
              <a:t>распространёнными </a:t>
            </a:r>
            <a:r>
              <a:rPr lang="ru-RU" sz="2600" dirty="0"/>
              <a:t>и содержащими корректную информацию о соответствующих аспектах понятия</a:t>
            </a:r>
            <a:r>
              <a:rPr lang="ru-RU" sz="2600" dirty="0" smtClean="0"/>
              <a:t>.)</a:t>
            </a:r>
            <a:endParaRPr lang="ru-RU" sz="2600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498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Задание 28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9" y="1656703"/>
            <a:ext cx="8590322" cy="5071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093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Задание 28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2475" y="1662115"/>
            <a:ext cx="98035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Новая </a:t>
            </a:r>
            <a:r>
              <a:rPr lang="ru-RU" sz="2000" dirty="0"/>
              <a:t>формулировка задания 28: </a:t>
            </a:r>
          </a:p>
          <a:p>
            <a:r>
              <a:rPr lang="ru-RU" sz="2000" dirty="0"/>
              <a:t>Используя обществоведческие знания, составьте сложный план, позволяющий раскрыть по существу тему </a:t>
            </a:r>
            <a:r>
              <a:rPr lang="ru-RU" sz="2000" dirty="0" smtClean="0"/>
              <a:t>«…». </a:t>
            </a:r>
            <a:r>
              <a:rPr lang="ru-RU" sz="2000" dirty="0"/>
              <a:t>План должен содержать </a:t>
            </a:r>
            <a:r>
              <a:rPr lang="ru-RU" sz="2000" b="1" dirty="0"/>
              <a:t>не менее трёх </a:t>
            </a:r>
            <a:r>
              <a:rPr lang="ru-RU" sz="2000" dirty="0"/>
              <a:t>пунктов, </a:t>
            </a:r>
            <a:r>
              <a:rPr lang="ru-RU" sz="2000" b="1" dirty="0"/>
              <a:t>непосредственно</a:t>
            </a:r>
            <a:r>
              <a:rPr lang="ru-RU" sz="2000" dirty="0"/>
              <a:t> раскрывающих тему, из которых </a:t>
            </a:r>
            <a:r>
              <a:rPr lang="ru-RU" sz="2000" b="1" dirty="0"/>
              <a:t>два или более детализированы в подпунктах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Новая </a:t>
            </a:r>
            <a:r>
              <a:rPr lang="ru-RU" sz="2000" dirty="0"/>
              <a:t>формулировка задания содержит </a:t>
            </a:r>
            <a:r>
              <a:rPr lang="ru-RU" sz="2000" b="1" dirty="0" smtClean="0"/>
              <a:t>четкие </a:t>
            </a:r>
            <a:r>
              <a:rPr lang="ru-RU" sz="2000" b="1" dirty="0"/>
              <a:t>указания</a:t>
            </a:r>
            <a:r>
              <a:rPr lang="ru-RU" sz="2000" dirty="0"/>
              <a:t>: </a:t>
            </a:r>
          </a:p>
          <a:p>
            <a:r>
              <a:rPr lang="ru-RU" sz="2000" dirty="0"/>
              <a:t>– составить сложный план; </a:t>
            </a:r>
          </a:p>
          <a:p>
            <a:r>
              <a:rPr lang="ru-RU" sz="2000" dirty="0"/>
              <a:t>– план должен основываться на обществоведческих знаниях; </a:t>
            </a:r>
          </a:p>
          <a:p>
            <a:r>
              <a:rPr lang="ru-RU" sz="2000" dirty="0"/>
              <a:t>– план должен раскрывать по существу заданную тему; </a:t>
            </a:r>
          </a:p>
          <a:p>
            <a:r>
              <a:rPr lang="ru-RU" sz="2000" dirty="0"/>
              <a:t>– план должен содержать не менее трех пунктов, из которых два или более с подпунктами. </a:t>
            </a:r>
            <a:endParaRPr lang="ru-RU" sz="2000" dirty="0" smtClean="0"/>
          </a:p>
          <a:p>
            <a:r>
              <a:rPr lang="ru-RU" sz="2000" b="1" dirty="0" smtClean="0"/>
              <a:t>ИТОГ: </a:t>
            </a:r>
          </a:p>
          <a:p>
            <a:r>
              <a:rPr lang="ru-RU" sz="2000" b="1" dirty="0" smtClean="0"/>
              <a:t>сокращено количество критериев оценивания. </a:t>
            </a:r>
          </a:p>
          <a:p>
            <a:r>
              <a:rPr lang="ru-RU" sz="2000" b="1" dirty="0" smtClean="0"/>
              <a:t>Увеличилась оценка 1 критерия – до 3 баллов. </a:t>
            </a:r>
          </a:p>
          <a:p>
            <a:r>
              <a:rPr lang="ru-RU" sz="2000" b="1" dirty="0" smtClean="0"/>
              <a:t>Общее количество баллов за задание – осталось неизменным – 4 балла.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11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743705" y="1229613"/>
            <a:ext cx="9476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fipi.ru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/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ege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gve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-11/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demoversii-specifikacii-kodifikatory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92D05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 подготовку?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08" y="1747067"/>
            <a:ext cx="7114791" cy="505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63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Задание 29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9" y="1629723"/>
            <a:ext cx="3544427" cy="5292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1909695"/>
            <a:ext cx="7230002" cy="4801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304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Задание 29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40" y="1629723"/>
            <a:ext cx="7625190" cy="5064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00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Задание 29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2475" y="2093001"/>
            <a:ext cx="98035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Проведем пошаговый разбор обновленной формулировки задания. </a:t>
            </a:r>
          </a:p>
          <a:p>
            <a:r>
              <a:rPr lang="ru-RU" dirty="0"/>
              <a:t>1. Выберите </a:t>
            </a:r>
            <a:r>
              <a:rPr lang="ru-RU" b="1" dirty="0"/>
              <a:t>одно </a:t>
            </a:r>
            <a:r>
              <a:rPr lang="ru-RU" dirty="0"/>
              <a:t>из предложенных ниже высказываний и на его основе напишите мини-сочинение. </a:t>
            </a:r>
          </a:p>
          <a:p>
            <a:endParaRPr lang="ru-RU" dirty="0"/>
          </a:p>
          <a:p>
            <a:r>
              <a:rPr lang="ru-RU" dirty="0"/>
              <a:t>Предъявляется общее требование к форме ответа. Выпускник, как и в предыдущие годы, должен выбрать одно высказывание и написать мини-сочинение. Таким образом, ответом на задание является не план, схема или рисунок, а именно мини-сочинение, предполагающее наличие связанных между собой рассуждений на определенную тему. </a:t>
            </a:r>
            <a:endParaRPr lang="ru-RU" sz="20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65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Задание 29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2475" y="1908335"/>
            <a:ext cx="98035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/>
              <a:t>2. Сформулируйте </a:t>
            </a:r>
            <a:r>
              <a:rPr lang="ru-RU" dirty="0"/>
              <a:t>по своему усмотрению одну или несколько основных идей затронутой автором темы и раскройте её (их) с опорой на обществоведческие знания. </a:t>
            </a:r>
          </a:p>
          <a:p>
            <a:r>
              <a:rPr lang="ru-RU" dirty="0"/>
              <a:t>Предъявляется требование к содержанию ответа. Проанализировав высказывание, выпускник формулирует одну или несколько основных идей затронутой автором темы. Разработчики КИМ сознательно уходят от использования в формулировке задания слова «проблема», предлагая вместо него такое сочетание слов, как «основная идея затронутой автором темы». Это позволит выпускнику сосредоточиться на смысле предлагаемого высказывания, не растрачивая силы на поиск проблемы, а иногда и ее «</a:t>
            </a:r>
            <a:r>
              <a:rPr lang="ru-RU" dirty="0" err="1"/>
              <a:t>додумывание</a:t>
            </a:r>
            <a:r>
              <a:rPr lang="ru-RU" dirty="0"/>
              <a:t>» за автора высказывания. </a:t>
            </a:r>
            <a:endParaRPr lang="ru-RU" sz="2000" b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98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Задание 29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2475" y="2646999"/>
            <a:ext cx="98035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/>
              <a:t>3</a:t>
            </a:r>
            <a:r>
              <a:rPr lang="ru-RU" dirty="0"/>
              <a:t>. Для раскрытия сформулированной(-ых) Вами основной(-ых) идеи(-й) приведите рассуждения и выводы, используя обществоведческие знания (соответствующие понятия, теоретические положения). </a:t>
            </a:r>
          </a:p>
          <a:p>
            <a:r>
              <a:rPr lang="ru-RU" dirty="0"/>
              <a:t>Предъявляется требование к структуре ответа. Раскрывая сформулированную идею(-и), выпускник использует соответствующие понятия и теоретические положения, рассуждает, делает выводы. </a:t>
            </a:r>
            <a:endParaRPr lang="ru-RU" sz="20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398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Задание 29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2475" y="2462333"/>
            <a:ext cx="98035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/>
              <a:t>4</a:t>
            </a:r>
            <a:r>
              <a:rPr lang="ru-RU" dirty="0"/>
              <a:t>. Для иллюстрации сформулированных Вами основной(-ых) идеи(-й), теоретических положений, рассуждений и выводов приведите не менее двух социальных фактов/примеров из различных источников (общественной жизни (в том числе по сообщениям СМИ), личного социального опыта (включая в том числе прочитанные книги, просмотренные кинофильмы), из различных учебных предметов).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95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оценках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0" y="1195038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Задание 29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2475" y="3200996"/>
            <a:ext cx="98035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/>
              <a:t>5</a:t>
            </a:r>
            <a:r>
              <a:rPr lang="ru-RU" dirty="0"/>
              <a:t>. Каждый приводимый факт/пример должен быть сформулирован развёрнуто и подтверждать обозначенную основную идею, теоретическое положение, рассуждение или вывод/быть с ними явно связан. По своему содержанию примеры не должны быть однотипными (не должны дублировать друг друга).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5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8" y="2716131"/>
            <a:ext cx="4784829" cy="3588621"/>
          </a:xfrm>
          <a:prstGeom prst="rect">
            <a:avLst/>
          </a:prstGeom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 rot="10800000" flipV="1">
            <a:off x="4292724" y="6565087"/>
            <a:ext cx="10210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18.02.2019</a:t>
            </a:r>
            <a:endParaRPr lang="ru-RU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803227" y="3521176"/>
            <a:ext cx="49240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предметной комиссии Саратовской области по проверке экзаменационных работ ЕГЭ и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ГИА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по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обществознанию</a:t>
            </a:r>
          </a:p>
          <a:p>
            <a:pPr algn="just">
              <a:spcBef>
                <a:spcPts val="0"/>
              </a:spcBef>
            </a:pP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кандидат исторических наук, доцент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Мерзляков </a:t>
            </a:r>
            <a:r>
              <a:rPr lang="ru-RU" sz="2000" dirty="0"/>
              <a:t>Сергей </a:t>
            </a:r>
            <a:r>
              <a:rPr lang="ru-RU" sz="2000" dirty="0" smtClean="0"/>
              <a:t>Леонидович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731324" y="0"/>
            <a:ext cx="7174675" cy="2772797"/>
          </a:xfrm>
          <a:prstGeom prst="rect">
            <a:avLst/>
          </a:prstGeom>
          <a:gradFill>
            <a:gsLst>
              <a:gs pos="0">
                <a:srgbClr val="003E1C"/>
              </a:gs>
              <a:gs pos="50700">
                <a:srgbClr val="009C1B"/>
              </a:gs>
              <a:gs pos="100000">
                <a:srgbClr val="00881C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лекция</a:t>
            </a:r>
          </a:p>
          <a:p>
            <a:pPr defTabSz="1042988"/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988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успешной сдачи ЕГЭ: 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и тонкости подготовки </a:t>
            </a:r>
            <a:endParaRPr lang="ru-RU" sz="4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988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 t="18649" r="29167" b="18649"/>
          <a:stretch/>
        </p:blipFill>
        <p:spPr>
          <a:xfrm>
            <a:off x="-17569" y="0"/>
            <a:ext cx="2748894" cy="27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804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15614" y="1354651"/>
            <a:ext cx="970104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www.fipi.ru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ege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i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gve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-11/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analiticheskie-i-metodicheskie-materialy</a:t>
            </a: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 подготовку?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40" y="1730437"/>
            <a:ext cx="7112377" cy="5019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501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354651"/>
            <a:ext cx="970104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www.fipi.ru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ege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i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gve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-11/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dlya-predmetnyh-komissiy-subektov-rf</a:t>
            </a: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40" y="1739372"/>
            <a:ext cx="7218235" cy="5102545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 подготовку?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337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354651"/>
            <a:ext cx="970104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www.fipi.ru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ege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i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gve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-11/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dlya-predmetnyh-komissiy-subektov-rf</a:t>
            </a: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8" y="1832055"/>
            <a:ext cx="7391235" cy="4920349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08438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 подготовку?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758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354651"/>
            <a:ext cx="970104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www.fipi.ru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ege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i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gve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-11/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dlya-predmetnyh-komissiy-subektov-rf</a:t>
            </a: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2799" y="1486197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67" y="1882546"/>
            <a:ext cx="5705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94274" y="4029504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366" y="3394847"/>
            <a:ext cx="4459778" cy="19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2426" y="99073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Рисунок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42" y="3295250"/>
            <a:ext cx="4541463" cy="19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 подготовку?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18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169985"/>
            <a:ext cx="9701049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err="1">
                <a:solidFill>
                  <a:schemeClr val="bg1"/>
                </a:solidFill>
              </a:rPr>
              <a:t>Видеоконсультации</a:t>
            </a:r>
            <a:r>
              <a:rPr lang="ru-RU" b="1" dirty="0">
                <a:solidFill>
                  <a:schemeClr val="bg1"/>
                </a:solidFill>
              </a:rPr>
              <a:t> по подготовке к </a:t>
            </a:r>
            <a:r>
              <a:rPr lang="ru-RU" b="1" dirty="0" smtClean="0">
                <a:solidFill>
                  <a:schemeClr val="bg1"/>
                </a:solidFill>
              </a:rPr>
              <a:t>ЕГЭ</a:t>
            </a:r>
          </a:p>
          <a:p>
            <a:pPr>
              <a:spcBef>
                <a:spcPts val="0"/>
              </a:spcBef>
            </a:pPr>
            <a:r>
              <a:rPr lang="en-US" sz="19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en-US" sz="19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www.fipi.ru</a:t>
            </a:r>
            <a:r>
              <a:rPr lang="en-US" sz="1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/</a:t>
            </a:r>
            <a:r>
              <a:rPr lang="en-US" sz="19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ege</a:t>
            </a:r>
            <a:r>
              <a:rPr lang="en-US" sz="1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i</a:t>
            </a:r>
            <a:r>
              <a:rPr lang="en-US" sz="1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</a:t>
            </a:r>
            <a:r>
              <a:rPr lang="en-US" sz="19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gve</a:t>
            </a:r>
            <a:r>
              <a:rPr lang="en-US" sz="1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-11/</a:t>
            </a:r>
            <a:r>
              <a:rPr lang="en-US" sz="19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daydzhest-ege</a:t>
            </a:r>
            <a:r>
              <a:rPr lang="ru-RU" sz="1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9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09" y="1899427"/>
            <a:ext cx="4524781" cy="4958573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 подготовку?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316179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hlinkClick r:id="rId4"/>
              </a:rPr>
              <a:t>http://</a:t>
            </a:r>
            <a:r>
              <a:rPr lang="en-US" b="1" dirty="0" err="1" smtClean="0">
                <a:hlinkClick r:id="rId4"/>
              </a:rPr>
              <a:t>www.fipi.ru</a:t>
            </a:r>
            <a:r>
              <a:rPr lang="en-US" b="1" dirty="0" smtClean="0">
                <a:hlinkClick r:id="rId4"/>
              </a:rPr>
              <a:t>/content/</a:t>
            </a:r>
            <a:r>
              <a:rPr lang="en-US" b="1" dirty="0" err="1" smtClean="0">
                <a:hlinkClick r:id="rId4"/>
              </a:rPr>
              <a:t>otkrytyy</a:t>
            </a:r>
            <a:r>
              <a:rPr lang="en-US" b="1" dirty="0" smtClean="0">
                <a:hlinkClick r:id="rId4"/>
              </a:rPr>
              <a:t>-bank-</a:t>
            </a:r>
            <a:r>
              <a:rPr lang="en-US" b="1" dirty="0" err="1" smtClean="0">
                <a:hlinkClick r:id="rId4"/>
              </a:rPr>
              <a:t>zadaniy</a:t>
            </a:r>
            <a:r>
              <a:rPr lang="en-US" b="1" dirty="0" smtClean="0">
                <a:hlinkClick r:id="rId4"/>
              </a:rPr>
              <a:t>-</a:t>
            </a:r>
            <a:r>
              <a:rPr lang="en-US" b="1" dirty="0" err="1" smtClean="0">
                <a:hlinkClick r:id="rId4"/>
              </a:rPr>
              <a:t>ege</a:t>
            </a:r>
            <a:r>
              <a:rPr lang="ru-RU" b="1" dirty="0" smtClean="0"/>
              <a:t>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тренировка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75" y="1958367"/>
            <a:ext cx="6707781" cy="4750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92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0" y="0"/>
            <a:ext cx="677917" cy="508438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6842" y="1316179"/>
            <a:ext cx="9701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hlinkClick r:id="rId4"/>
              </a:rPr>
              <a:t>http://</a:t>
            </a:r>
            <a:r>
              <a:rPr lang="en-US" b="1" dirty="0" err="1" smtClean="0">
                <a:hlinkClick r:id="rId4"/>
              </a:rPr>
              <a:t>fipi.ru</a:t>
            </a:r>
            <a:r>
              <a:rPr lang="en-US" b="1" dirty="0" smtClean="0">
                <a:hlinkClick r:id="rId4"/>
              </a:rPr>
              <a:t>/content/</a:t>
            </a:r>
            <a:r>
              <a:rPr lang="en-US" b="1" dirty="0" err="1" smtClean="0">
                <a:hlinkClick r:id="rId4"/>
              </a:rPr>
              <a:t>kim</a:t>
            </a:r>
            <a:r>
              <a:rPr lang="en-US" b="1" dirty="0" smtClean="0">
                <a:hlinkClick r:id="rId4"/>
              </a:rPr>
              <a:t>-</a:t>
            </a:r>
            <a:r>
              <a:rPr lang="en-US" b="1" dirty="0" err="1" smtClean="0">
                <a:hlinkClick r:id="rId4"/>
              </a:rPr>
              <a:t>ege</a:t>
            </a:r>
            <a:r>
              <a:rPr lang="en-US" b="1" dirty="0" smtClean="0">
                <a:hlinkClick r:id="rId4"/>
              </a:rPr>
              <a:t>-2018-</a:t>
            </a:r>
            <a:r>
              <a:rPr lang="en-US" b="1" dirty="0" err="1" smtClean="0">
                <a:hlinkClick r:id="rId4"/>
              </a:rPr>
              <a:t>dosrochnyy</a:t>
            </a:r>
            <a:r>
              <a:rPr lang="en-US" b="1" dirty="0" smtClean="0">
                <a:hlinkClick r:id="rId4"/>
              </a:rPr>
              <a:t>-period</a:t>
            </a:r>
            <a:r>
              <a:rPr lang="ru-RU" b="1" dirty="0" smtClean="0"/>
              <a:t>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4" y="1943397"/>
            <a:ext cx="7136524" cy="4850606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79097"/>
            <a:ext cx="9906000" cy="671529"/>
          </a:xfrm>
          <a:prstGeom prst="rect">
            <a:avLst/>
          </a:prstGeom>
          <a:gradFill rotWithShape="1">
            <a:gsLst>
              <a:gs pos="0">
                <a:srgbClr val="003E1C"/>
              </a:gs>
              <a:gs pos="100000">
                <a:srgbClr val="009C1B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r>
              <a:rPr lang="ru-RU" sz="40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тренировка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49"/>
            <a:ext cx="1130549" cy="1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70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6231</TotalTime>
  <Words>861</Words>
  <Application>Microsoft Office PowerPoint</Application>
  <PresentationFormat>Лист A4 (210x297 мм)</PresentationFormat>
  <Paragraphs>133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6417</dc:creator>
  <cp:lastModifiedBy>west1</cp:lastModifiedBy>
  <cp:revision>331</cp:revision>
  <dcterms:created xsi:type="dcterms:W3CDTF">2003-02-28T13:27:04Z</dcterms:created>
  <dcterms:modified xsi:type="dcterms:W3CDTF">2019-02-18T12:03:36Z</dcterms:modified>
</cp:coreProperties>
</file>