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handoutMasterIdLst>
    <p:handoutMasterId r:id="rId17"/>
  </p:handoutMasterIdLst>
  <p:sldIdLst>
    <p:sldId id="276" r:id="rId3"/>
    <p:sldId id="337" r:id="rId4"/>
    <p:sldId id="338" r:id="rId5"/>
    <p:sldId id="339" r:id="rId6"/>
    <p:sldId id="340" r:id="rId7"/>
    <p:sldId id="342" r:id="rId8"/>
    <p:sldId id="341" r:id="rId9"/>
    <p:sldId id="343" r:id="rId10"/>
    <p:sldId id="344" r:id="rId11"/>
    <p:sldId id="345" r:id="rId12"/>
    <p:sldId id="346" r:id="rId13"/>
    <p:sldId id="347" r:id="rId14"/>
    <p:sldId id="348" r:id="rId15"/>
    <p:sldId id="266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00FF"/>
    <a:srgbClr val="9966FF"/>
    <a:srgbClr val="008000"/>
    <a:srgbClr val="E5D4C1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6" autoAdjust="0"/>
  </p:normalViewPr>
  <p:slideViewPr>
    <p:cSldViewPr>
      <p:cViewPr>
        <p:scale>
          <a:sx n="80" d="100"/>
          <a:sy n="80" d="100"/>
        </p:scale>
        <p:origin x="-105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CBDFA-E64D-4EBF-BD39-C9103631CE8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FB77F-4B78-49E4-82B2-47C2DF6C8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3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8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17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9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42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67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54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3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7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45342"/>
            <a:ext cx="9144000" cy="306377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5574"/>
            <a:ext cx="684076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государственному контролю и надзору </a:t>
            </a:r>
            <a:r>
              <a:rPr lang="ru-RU" sz="22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b="1" i="1" dirty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</a:t>
            </a:r>
            <a:r>
              <a:rPr lang="ru-RU" sz="22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министерства образования Саратовской области</a:t>
            </a:r>
            <a:endParaRPr lang="ru-RU" sz="2200" b="1" i="1" dirty="0">
              <a:ln w="10541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dirty="0">
              <a:solidFill>
                <a:srgbClr val="C17529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6" y="1631379"/>
            <a:ext cx="89782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endParaRPr lang="ru-RU" sz="3600" dirty="0"/>
          </a:p>
          <a:p>
            <a:pPr algn="ctr"/>
            <a:r>
              <a:rPr lang="ru-RU" sz="3600" dirty="0"/>
              <a:t> </a:t>
            </a:r>
            <a:r>
              <a:rPr lang="ru-RU" sz="3600" b="1" dirty="0"/>
              <a:t>Роль эксперта в контрольной (надзорной) деятельности </a:t>
            </a:r>
            <a:endParaRPr lang="ru-RU" sz="2800" b="1" dirty="0">
              <a:solidFill>
                <a:srgbClr val="A1957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030" y="4725431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err="1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Юсухно</a:t>
            </a:r>
            <a:r>
              <a:rPr lang="ru-RU" sz="2400" b="1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</a:t>
            </a:r>
            <a:r>
              <a:rPr lang="ru-RU" sz="24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</a:t>
            </a:r>
            <a:r>
              <a:rPr lang="ru-RU" sz="22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r"/>
            <a:r>
              <a:rPr lang="ru-RU" sz="22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 отдела государственного</a:t>
            </a:r>
          </a:p>
          <a:p>
            <a:pPr algn="r"/>
            <a:r>
              <a:rPr lang="ru-RU" sz="22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контроля качества образования</a:t>
            </a:r>
            <a:endParaRPr lang="ru-RU" sz="2200" i="1" dirty="0">
              <a:solidFill>
                <a:srgbClr val="002060"/>
              </a:solidFill>
            </a:endParaRPr>
          </a:p>
        </p:txBody>
      </p:sp>
      <p:pic>
        <p:nvPicPr>
          <p:cNvPr id="10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8423" y="27285"/>
            <a:ext cx="755577" cy="102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" y="107963"/>
            <a:ext cx="1273413" cy="944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97" y="6090101"/>
            <a:ext cx="3079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Телефон: 8(8452) 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49-92-85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minobr.nadzor@mail.ru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Роль эксперта в контрольной (надзорной) деятельности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3564"/>
            <a:ext cx="4104456" cy="307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1680671"/>
            <a:ext cx="316835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«</a:t>
            </a:r>
            <a:r>
              <a:rPr lang="ru-RU" b="1" i="1" dirty="0" smtClean="0"/>
              <a:t>Кодекс Российской Федерации об административных правонарушениях» от30.12.2001</a:t>
            </a:r>
            <a:r>
              <a:rPr lang="ru-RU" b="1" i="1" dirty="0"/>
              <a:t>№</a:t>
            </a:r>
            <a:r>
              <a:rPr lang="ru-RU" b="1" i="1" dirty="0" smtClean="0"/>
              <a:t>195-ФЗ</a:t>
            </a:r>
            <a:endParaRPr lang="ru-RU" dirty="0"/>
          </a:p>
          <a:p>
            <a:r>
              <a:rPr lang="ru-RU" b="1" i="1" dirty="0"/>
              <a:t>статья19.26.«</a:t>
            </a:r>
            <a:r>
              <a:rPr lang="ru-RU" b="1" i="1" dirty="0" smtClean="0"/>
              <a:t>Заведомо ложное заключение эксперта</a:t>
            </a:r>
            <a:r>
              <a:rPr lang="ru-RU" b="1" i="1" dirty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013176"/>
            <a:ext cx="820891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Эксперт, подписавший экспертное заключение, обеспечивает его надлежащее оформление и достоверность сведений, представленных </a:t>
            </a:r>
            <a:r>
              <a:rPr lang="ru-RU" b="1" i="1" dirty="0" smtClean="0"/>
              <a:t>в </a:t>
            </a:r>
            <a:r>
              <a:rPr lang="ru-RU" b="1" i="1" dirty="0" smtClean="0"/>
              <a:t>нем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21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Грубые </a:t>
            </a:r>
            <a:r>
              <a:rPr lang="ru-RU" b="1" dirty="0" smtClean="0"/>
              <a:t> нарушения  </a:t>
            </a:r>
            <a:r>
              <a:rPr lang="ru-RU" b="1" dirty="0"/>
              <a:t>при </a:t>
            </a:r>
            <a:r>
              <a:rPr lang="ru-RU" b="1" dirty="0" smtClean="0"/>
              <a:t> проведении </a:t>
            </a:r>
            <a:r>
              <a:rPr lang="ru-RU" b="1" dirty="0"/>
              <a:t>проверки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нарушение сроков и времени проведения проверок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требование документов, не относящихся к предмету проверки, превышение установленных сроков проведения проверок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участие в проведении проверок экспертов, состоящих в гражданско-правовых и трудовых отношениях с юридическими лицами и индивидуальными предпринимателями, в отношении которых проводятся проверки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0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Экспертное 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Включает в себя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173" y="1916832"/>
            <a:ext cx="81369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/>
              <a:t>цель </a:t>
            </a:r>
            <a:r>
              <a:rPr lang="ru-RU" sz="3200" i="1" dirty="0"/>
              <a:t>экспертизы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039" y="3212977"/>
            <a:ext cx="81369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/>
              <a:t>перечень </a:t>
            </a:r>
            <a:r>
              <a:rPr lang="ru-RU" sz="3200" i="1" dirty="0"/>
              <a:t>проанализированных документов и материалов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7145" y="4725144"/>
            <a:ext cx="813690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/>
              <a:t>перечень </a:t>
            </a:r>
            <a:r>
              <a:rPr lang="ru-RU" sz="2800" i="1" dirty="0"/>
              <a:t>выявленных </a:t>
            </a:r>
            <a:r>
              <a:rPr lang="ru-RU" sz="2800" i="1" dirty="0" smtClean="0"/>
              <a:t>нарушений требований </a:t>
            </a:r>
            <a:r>
              <a:rPr lang="ru-RU" sz="2800" i="1" dirty="0"/>
              <a:t>законодательства об образовании с указанием нормативного правового акта, установившего данное требование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19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Роль эксперта в контрольной (надзорной) деятельности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3094"/>
            <a:ext cx="4392487" cy="398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2132856"/>
            <a:ext cx="3600400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Деятельность эксперта –ресурс повышения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733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98" y="1729130"/>
            <a:ext cx="9144000" cy="187220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500" y="0"/>
            <a:ext cx="6574261" cy="100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государственному контролю и надзору в сфере образования министерства образования Саратовской области</a:t>
            </a: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863116"/>
            <a:ext cx="916189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 410002, г. Саратов, ул. Соляная, 15.</a:t>
            </a:r>
          </a:p>
          <a:p>
            <a:pPr algn="ctr"/>
            <a:r>
              <a:rPr lang="ru-RU" sz="3200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8 (845 2) 49-92-85</a:t>
            </a:r>
            <a:br>
              <a:rPr lang="ru-RU" sz="3200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3200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minobr.nadzor@mail.ru</a:t>
            </a:r>
            <a:endParaRPr lang="ru-RU" sz="3200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" y="116632"/>
            <a:ext cx="1511481" cy="1127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51488" y="3861048"/>
            <a:ext cx="5658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minobr.saratov.gov.ru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897" y="5013176"/>
            <a:ext cx="9126102" cy="1728192"/>
          </a:xfrm>
          <a:prstGeom prst="rect">
            <a:avLst/>
          </a:prstGeom>
          <a:blipFill dpi="0" rotWithShape="1">
            <a:blip r:embed="rId4" cstate="print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Роль эксперта в контрольной (надзорной)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83529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«Эксперт –это специалист, который делает заключение при изучении какого-либо вопроса»</a:t>
            </a:r>
            <a:endParaRPr lang="ru-RU" dirty="0"/>
          </a:p>
          <a:p>
            <a:pPr algn="r"/>
            <a:r>
              <a:rPr lang="ru-RU" i="1" dirty="0"/>
              <a:t>Словарь русского языка С.И. </a:t>
            </a:r>
            <a:r>
              <a:rPr lang="ru-RU" i="1" dirty="0" smtClean="0"/>
              <a:t>Ожегова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0968"/>
            <a:ext cx="83529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«Эксперт –это человек, который уже не думает; он знает»</a:t>
            </a:r>
            <a:endParaRPr lang="ru-RU" dirty="0"/>
          </a:p>
          <a:p>
            <a:pPr algn="r"/>
            <a:r>
              <a:rPr lang="ru-RU" i="1" dirty="0"/>
              <a:t>Фрэнк </a:t>
            </a:r>
            <a:r>
              <a:rPr lang="ru-RU" i="1" dirty="0" err="1"/>
              <a:t>Хаббард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653136"/>
            <a:ext cx="83529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«Эксперт –это человек, который совершил все возможные ошибки в очень узкой специальности»</a:t>
            </a:r>
            <a:endParaRPr lang="ru-RU" dirty="0"/>
          </a:p>
          <a:p>
            <a:pPr algn="r"/>
            <a:r>
              <a:rPr lang="ru-RU" i="1" dirty="0"/>
              <a:t>Нильс 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9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Эксперт в сфере образования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4163"/>
            <a:ext cx="5040559" cy="259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4725144"/>
            <a:ext cx="81369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Экспе́рт</a:t>
            </a:r>
            <a:r>
              <a:rPr lang="vi-VN" dirty="0"/>
              <a:t>(</a:t>
            </a:r>
            <a:r>
              <a:rPr lang="vi-VN" i="1" dirty="0"/>
              <a:t>отлат.</a:t>
            </a:r>
            <a:r>
              <a:rPr lang="en-US" i="1" dirty="0" err="1"/>
              <a:t>expertus</a:t>
            </a:r>
            <a:r>
              <a:rPr lang="en-US" i="1" dirty="0"/>
              <a:t>—</a:t>
            </a:r>
            <a:r>
              <a:rPr lang="vi-VN" i="1" dirty="0"/>
              <a:t>опытный</a:t>
            </a:r>
            <a:r>
              <a:rPr lang="vi-VN" dirty="0"/>
              <a:t>)—</a:t>
            </a:r>
            <a:r>
              <a:rPr lang="vi-VN" dirty="0" smtClean="0"/>
              <a:t>специалист,приглашаемый</a:t>
            </a:r>
            <a:r>
              <a:rPr lang="ru-RU" dirty="0" smtClean="0"/>
              <a:t> </a:t>
            </a:r>
            <a:r>
              <a:rPr lang="vi-VN" dirty="0" smtClean="0"/>
              <a:t>для</a:t>
            </a:r>
            <a:r>
              <a:rPr lang="ru-RU" dirty="0" smtClean="0"/>
              <a:t> </a:t>
            </a:r>
            <a:r>
              <a:rPr lang="vi-VN" b="1" dirty="0" smtClean="0"/>
              <a:t>выдачи</a:t>
            </a:r>
            <a:r>
              <a:rPr lang="ru-RU" b="1" dirty="0" smtClean="0"/>
              <a:t> </a:t>
            </a:r>
            <a:r>
              <a:rPr lang="vi-VN" b="1" dirty="0" smtClean="0"/>
              <a:t>квалифицированного</a:t>
            </a:r>
            <a:r>
              <a:rPr lang="ru-RU" b="1" dirty="0" smtClean="0"/>
              <a:t> </a:t>
            </a:r>
            <a:r>
              <a:rPr lang="vi-VN" b="1" dirty="0" smtClean="0"/>
              <a:t>заключения</a:t>
            </a:r>
            <a:r>
              <a:rPr lang="ru-RU" b="1" dirty="0" smtClean="0"/>
              <a:t> </a:t>
            </a:r>
            <a:r>
              <a:rPr lang="vi-VN" dirty="0" smtClean="0"/>
              <a:t>или</a:t>
            </a:r>
            <a:r>
              <a:rPr lang="ru-RU" dirty="0" smtClean="0"/>
              <a:t> </a:t>
            </a:r>
            <a:r>
              <a:rPr lang="vi-VN" dirty="0" smtClean="0"/>
              <a:t>суждения</a:t>
            </a:r>
            <a:r>
              <a:rPr lang="ru-RU" dirty="0" smtClean="0"/>
              <a:t> </a:t>
            </a:r>
            <a:r>
              <a:rPr lang="vi-VN" dirty="0" smtClean="0"/>
              <a:t>по</a:t>
            </a:r>
            <a:r>
              <a:rPr lang="ru-RU" dirty="0" smtClean="0"/>
              <a:t> </a:t>
            </a:r>
            <a:r>
              <a:rPr lang="vi-VN" dirty="0" smtClean="0"/>
              <a:t>вопросу,рассматриваемому</a:t>
            </a:r>
            <a:r>
              <a:rPr lang="ru-RU" dirty="0" smtClean="0"/>
              <a:t> </a:t>
            </a:r>
            <a:r>
              <a:rPr lang="vi-VN" dirty="0" smtClean="0"/>
              <a:t>или</a:t>
            </a:r>
            <a:r>
              <a:rPr lang="ru-RU" dirty="0" smtClean="0"/>
              <a:t> </a:t>
            </a:r>
            <a:r>
              <a:rPr lang="vi-VN" dirty="0" smtClean="0"/>
              <a:t>решаемому</a:t>
            </a:r>
            <a:r>
              <a:rPr lang="ru-RU" dirty="0" smtClean="0"/>
              <a:t> </a:t>
            </a:r>
            <a:r>
              <a:rPr lang="vi-VN" dirty="0" smtClean="0"/>
              <a:t>другими</a:t>
            </a:r>
            <a:r>
              <a:rPr lang="ru-RU" dirty="0" smtClean="0"/>
              <a:t> </a:t>
            </a:r>
            <a:r>
              <a:rPr lang="vi-VN" dirty="0" smtClean="0"/>
              <a:t>людьми,менее</a:t>
            </a:r>
            <a:r>
              <a:rPr lang="ru-RU" dirty="0" smtClean="0"/>
              <a:t> </a:t>
            </a:r>
            <a:r>
              <a:rPr lang="vi-VN" dirty="0" smtClean="0"/>
              <a:t>компетентными</a:t>
            </a:r>
            <a:r>
              <a:rPr lang="ru-RU" dirty="0" smtClean="0"/>
              <a:t> </a:t>
            </a:r>
            <a:r>
              <a:rPr lang="vi-VN" dirty="0" smtClean="0"/>
              <a:t>в</a:t>
            </a:r>
            <a:r>
              <a:rPr lang="ru-RU" dirty="0" smtClean="0"/>
              <a:t> </a:t>
            </a:r>
            <a:r>
              <a:rPr lang="vi-VN" dirty="0" smtClean="0"/>
              <a:t>этой</a:t>
            </a:r>
            <a:r>
              <a:rPr lang="ru-RU" dirty="0" smtClean="0"/>
              <a:t> </a:t>
            </a:r>
            <a:r>
              <a:rPr lang="vi-VN" dirty="0" smtClean="0"/>
              <a:t>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0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Аттестация экспертов в сфере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Требования к экспертам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348880"/>
            <a:ext cx="83529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высшего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17032"/>
            <a:ext cx="835292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стажа работы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двух лет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должностях руководителей (заместителей руководителей), педагогических (научно-педагогических) работников организаций, осуществляющих образовательную деятельность, и (или) на должностях государственной гражданской службы федеральных государственных органов и органов государственной власти субъектов Российской Федерации, осуществляющих государственное управление в сфере образования, на должностях муниципальной службы органов местного самоуправления, осуществляющих управление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895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Аттестация экспертов в сфере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01" y="1556792"/>
            <a:ext cx="86868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i="1" dirty="0" smtClean="0"/>
              <a:t>Общекультурные </a:t>
            </a:r>
          </a:p>
          <a:p>
            <a:pPr marL="0" indent="0" algn="ctr">
              <a:buNone/>
            </a:pPr>
            <a:r>
              <a:rPr lang="ru-RU" sz="3800" b="1" i="1" dirty="0" smtClean="0"/>
              <a:t>знания и навыки экспертов</a:t>
            </a:r>
          </a:p>
          <a:p>
            <a:pPr marL="0" indent="0" algn="ctr">
              <a:buNone/>
            </a:pPr>
            <a:endParaRPr lang="ru-RU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способность к логическому мышлению, анализу, систематизации, обобщению, критическому осмыслению информации;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способность </a:t>
            </a:r>
            <a:r>
              <a:rPr lang="ru-RU" dirty="0"/>
              <a:t>использовать информационно-коммуникационные технологии и программно-технические средства, необходимые для подготовки и оформления экспертных заключений;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способность </a:t>
            </a:r>
            <a:r>
              <a:rPr lang="ru-RU" dirty="0"/>
              <a:t>работать с различными источниками информации, информационными ресурсами и технологиями, использовать </a:t>
            </a:r>
            <a:br>
              <a:rPr lang="ru-RU" dirty="0"/>
            </a:br>
            <a:r>
              <a:rPr lang="ru-RU" dirty="0"/>
              <a:t>в профессиональной деятельности компьютерную технику, прикладные программные средства, современные средства телекоммуникации, автоматизированные информационно-справочные, информационно-поисковые системы, базы </a:t>
            </a:r>
            <a:r>
              <a:rPr lang="ru-RU" dirty="0" smtClean="0"/>
              <a:t>данных.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8250"/>
            <a:ext cx="1944216" cy="90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Аттестация экспертов в сфере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800" b="1" i="1" dirty="0" smtClean="0"/>
              <a:t>Профессиональные </a:t>
            </a:r>
          </a:p>
          <a:p>
            <a:pPr marL="0" indent="0" algn="ctr">
              <a:buNone/>
            </a:pPr>
            <a:r>
              <a:rPr lang="ru-RU" sz="3800" b="1" i="1" dirty="0" smtClean="0"/>
              <a:t>знания и навыки экспертов</a:t>
            </a:r>
          </a:p>
          <a:p>
            <a:pPr marL="0" indent="0" algn="ctr">
              <a:buNone/>
            </a:pPr>
            <a:endParaRPr lang="ru-RU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знание нормативных правовых актов, нормативных </a:t>
            </a:r>
            <a:br>
              <a:rPr lang="ru-RU" dirty="0"/>
            </a:br>
            <a:r>
              <a:rPr lang="ru-RU" dirty="0"/>
              <a:t>и методических документов, регламентирующих вопросы организации </a:t>
            </a:r>
            <a:br>
              <a:rPr lang="ru-RU" dirty="0"/>
            </a:br>
            <a:r>
              <a:rPr lang="ru-RU" dirty="0"/>
              <a:t>и проведения мероприятий по контролю в сфере образования;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способность </a:t>
            </a:r>
            <a:r>
              <a:rPr lang="ru-RU" dirty="0"/>
              <a:t>осуществлять анализ и экспертизу документов </a:t>
            </a:r>
            <a:br>
              <a:rPr lang="ru-RU" dirty="0"/>
            </a:br>
            <a:r>
              <a:rPr lang="ru-RU" dirty="0"/>
              <a:t>и материалов, характеризующих деятельность организации, осуществляющей образовательную деятельность, по вопросам, подлежащим проверке, в том числе локальных нормативных актов;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способность </a:t>
            </a:r>
            <a:r>
              <a:rPr lang="ru-RU" dirty="0"/>
              <a:t>проводить анализ, систематизировать и обобщать информацию, полученную при проведении экспертизы;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способность </a:t>
            </a:r>
            <a:r>
              <a:rPr lang="ru-RU" dirty="0"/>
              <a:t>формулировать и обосновывать выводы по предмету экспертизы;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способность </a:t>
            </a:r>
            <a:r>
              <a:rPr lang="ru-RU" dirty="0"/>
              <a:t>принимать в ходе осуществления экспертизы необходимые решения, способствующие выполнению поставленных </a:t>
            </a:r>
            <a:r>
              <a:rPr lang="ru-RU" dirty="0" smtClean="0"/>
              <a:t>задач.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36713"/>
            <a:ext cx="2160240" cy="13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435824" cy="8640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Нормативные правовые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3529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закон </a:t>
            </a:r>
            <a:r>
              <a:rPr lang="ru-RU" dirty="0"/>
              <a:t>от 29 декабря 2012 года № 273-ФЗ </a:t>
            </a:r>
            <a:br>
              <a:rPr lang="ru-RU" dirty="0"/>
            </a:br>
            <a:r>
              <a:rPr lang="ru-RU" dirty="0"/>
              <a:t>«Об образовании в Российской 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84054"/>
            <a:ext cx="83529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закон </a:t>
            </a:r>
            <a:r>
              <a:rPr lang="ru-RU" dirty="0"/>
              <a:t>от 31 июля </a:t>
            </a:r>
            <a:r>
              <a:rPr lang="ru-RU" dirty="0" smtClean="0"/>
              <a:t>2020 </a:t>
            </a:r>
            <a:r>
              <a:rPr lang="ru-RU" dirty="0"/>
              <a:t>года № 248-ФЗ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О государственном контроле (надзоре) </a:t>
            </a:r>
            <a:br>
              <a:rPr lang="ru-RU" dirty="0"/>
            </a:br>
            <a:r>
              <a:rPr lang="ru-RU" dirty="0"/>
              <a:t>и муниципальном контроле в Российской Федерации»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140968"/>
            <a:ext cx="83529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остановление </a:t>
            </a:r>
            <a:r>
              <a:rPr lang="ru-RU" dirty="0"/>
              <a:t>Правительства Российской Федерации </a:t>
            </a:r>
            <a:br>
              <a:rPr lang="ru-RU" dirty="0"/>
            </a:br>
            <a:r>
              <a:rPr lang="ru-RU" dirty="0"/>
              <a:t> от 25 июня 2021 года № 997 «Об утверждении Положения о федеральном государственном контроле (надзоре) в сфере образования»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3096"/>
            <a:ext cx="83529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остановление </a:t>
            </a:r>
            <a:r>
              <a:rPr lang="ru-RU" dirty="0"/>
              <a:t>Правительства Российской Федерации </a:t>
            </a:r>
            <a:br>
              <a:rPr lang="ru-RU" dirty="0"/>
            </a:br>
            <a:r>
              <a:rPr lang="ru-RU" dirty="0"/>
              <a:t>от 29 декабря 2020 года № 2328 «О порядке аттестации экспертов, привлекаемых к осуществлению экспертизы в целях государственного контроля (надзора), муниципального контроля»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5445224"/>
            <a:ext cx="842493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 </a:t>
            </a:r>
            <a:r>
              <a:rPr lang="ru-RU" dirty="0"/>
              <a:t>министерства образования Саратовской области от 28 декабря </a:t>
            </a:r>
            <a:endParaRPr lang="ru-RU" dirty="0" smtClean="0"/>
          </a:p>
          <a:p>
            <a:pPr algn="ctr"/>
            <a:r>
              <a:rPr lang="ru-RU" dirty="0" smtClean="0"/>
              <a:t>2021 </a:t>
            </a:r>
            <a:r>
              <a:rPr lang="ru-RU" dirty="0"/>
              <a:t>года </a:t>
            </a:r>
            <a:r>
              <a:rPr lang="ru-RU" dirty="0" smtClean="0"/>
              <a:t>№ </a:t>
            </a:r>
            <a:r>
              <a:rPr lang="ru-RU" dirty="0"/>
              <a:t>2070 «Об организации проведения аттестации экспертов, привлекаемых министерством образования Саратовской области к проведению мероприятий по федеральному контролю (надзору) в сфере образования»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264"/>
            <a:ext cx="1008112" cy="75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Роль эксперта в контрольной (надзорной) деятельности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Эксперт </a:t>
            </a:r>
            <a:r>
              <a:rPr lang="ru-RU" b="1" dirty="0" smtClean="0"/>
              <a:t>должен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осуществлять экспертизу только по вопросам, относящимся к предмету экспертизы в соответствии с </a:t>
            </a:r>
            <a:r>
              <a:rPr lang="ru-RU" dirty="0" smtClean="0"/>
              <a:t>решением министерства образования Саратовской области о </a:t>
            </a:r>
            <a:r>
              <a:rPr lang="ru-RU" dirty="0"/>
              <a:t>проведении проверки и заключенным гражданско-правовым </a:t>
            </a:r>
            <a:r>
              <a:rPr lang="ru-RU" dirty="0" smtClean="0"/>
              <a:t>договором;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своевременно </a:t>
            </a:r>
            <a:r>
              <a:rPr lang="ru-RU" dirty="0"/>
              <a:t>и в полной мере провести </a:t>
            </a:r>
            <a:r>
              <a:rPr lang="ru-RU" dirty="0" smtClean="0"/>
              <a:t>экспертизу;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соблюдать </a:t>
            </a:r>
            <a:r>
              <a:rPr lang="ru-RU" dirty="0"/>
              <a:t>принципы независимости и объективности проводимой </a:t>
            </a:r>
            <a:r>
              <a:rPr lang="ru-RU" dirty="0" smtClean="0"/>
              <a:t>экспертизы;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обосновывать </a:t>
            </a:r>
            <a:r>
              <a:rPr lang="ru-RU" dirty="0"/>
              <a:t>выводы и результаты проведенных экспертиз ссылками на нормы законодательства РФ в </a:t>
            </a:r>
            <a:r>
              <a:rPr lang="ru-RU" dirty="0" smtClean="0"/>
              <a:t>сфере образования;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соблюдать </a:t>
            </a:r>
            <a:r>
              <a:rPr lang="ru-RU" dirty="0"/>
              <a:t>законодательство Российской </a:t>
            </a:r>
            <a:r>
              <a:rPr lang="ru-RU" dirty="0" smtClean="0"/>
              <a:t>Федерации.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9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Роль </a:t>
            </a:r>
            <a:r>
              <a:rPr lang="ru-RU" b="1" dirty="0" smtClean="0"/>
              <a:t> эксперта  в  контрольной </a:t>
            </a:r>
            <a:r>
              <a:rPr lang="ru-RU" b="1" dirty="0"/>
              <a:t>(надзорной) </a:t>
            </a:r>
            <a:r>
              <a:rPr lang="ru-RU" b="1" dirty="0" smtClean="0"/>
              <a:t>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Мероприятия по </a:t>
            </a:r>
            <a:r>
              <a:rPr lang="ru-RU" sz="2000" b="1" dirty="0" smtClean="0"/>
              <a:t>проверке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анализ </a:t>
            </a:r>
            <a:r>
              <a:rPr lang="ru-RU" sz="1600" dirty="0"/>
              <a:t>и экспертиза документов и материалов, характеризующих деятельность организации по вопросам, подлежащим проверке, в том числе локальных нормативных правовых актов организации по вопросам, подлежащим </a:t>
            </a:r>
            <a:r>
              <a:rPr lang="ru-RU" sz="1600" dirty="0" smtClean="0"/>
              <a:t>проверке;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 оценка знаний и умений обучающихся путем проведения контрольных/оценочных процедур в различных формах;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/>
              <a:t>анализ документов и материалов, характеризующих деятельность организации в части содержания и качества подготовки обучающихся по имеющим государственную аккредитацию образовательным программам федеральным государственным образовательным стандартам, и устанавливает их соответствие, в том числе анализ результатов текущего контроля успеваемости и промежуточной аттестации обучающихся, государственной итоговой аттестации выпускников организации и анализ качества подготовки </a:t>
            </a:r>
            <a:r>
              <a:rPr lang="ru-RU" sz="1600" dirty="0" smtClean="0"/>
              <a:t>обучающихся;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проведение </a:t>
            </a:r>
            <a:r>
              <a:rPr lang="ru-RU" sz="1600" dirty="0"/>
              <a:t>беседы с работниками организации по вопросам, подлежащим </a:t>
            </a:r>
            <a:r>
              <a:rPr lang="ru-RU" sz="1600" dirty="0" smtClean="0"/>
              <a:t>проверке;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наблюдение </a:t>
            </a:r>
            <a:r>
              <a:rPr lang="ru-RU" sz="1600" dirty="0"/>
              <a:t>за ходом образовательного </a:t>
            </a:r>
            <a:r>
              <a:rPr lang="ru-RU" sz="1600" dirty="0" smtClean="0"/>
              <a:t>процесса;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анализ </a:t>
            </a:r>
            <a:r>
              <a:rPr lang="ru-RU" sz="1600" dirty="0"/>
              <a:t>информации, размещенной образовательной организацией на ее официальном </a:t>
            </a:r>
            <a:r>
              <a:rPr lang="ru-RU" sz="1600" dirty="0" smtClean="0"/>
              <a:t>сайте.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505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2793</TotalTime>
  <Words>732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1_Трек</vt:lpstr>
      <vt:lpstr>2_Трек</vt:lpstr>
      <vt:lpstr>Презентация PowerPoint</vt:lpstr>
      <vt:lpstr>Роль эксперта в контрольной (надзорной) деятельности</vt:lpstr>
      <vt:lpstr>Эксперт в сфере образования</vt:lpstr>
      <vt:lpstr>Аттестация экспертов в сфере образования</vt:lpstr>
      <vt:lpstr>Аттестация экспертов в сфере образования</vt:lpstr>
      <vt:lpstr>Аттестация экспертов в сфере образования</vt:lpstr>
      <vt:lpstr>Нормативные правовые документы</vt:lpstr>
      <vt:lpstr>Роль эксперта в контрольной (надзорной) деятельности </vt:lpstr>
      <vt:lpstr>Роль  эксперта  в  контрольной (надзорной)  деятельности</vt:lpstr>
      <vt:lpstr>Роль эксперта в контрольной (надзорной) деятельности</vt:lpstr>
      <vt:lpstr>Грубые  нарушения  при  проведении проверки</vt:lpstr>
      <vt:lpstr>Экспертное заключение</vt:lpstr>
      <vt:lpstr>Роль эксперта в контрольной (надзорной)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NEROZYA ELENA</dc:creator>
  <cp:lastModifiedBy>Грищенко Н.В.</cp:lastModifiedBy>
  <cp:revision>246</cp:revision>
  <cp:lastPrinted>2021-07-15T10:23:44Z</cp:lastPrinted>
  <dcterms:created xsi:type="dcterms:W3CDTF">2017-10-21T08:14:02Z</dcterms:created>
  <dcterms:modified xsi:type="dcterms:W3CDTF">2022-01-21T12:51:58Z</dcterms:modified>
</cp:coreProperties>
</file>