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6" r:id="rId2"/>
    <p:sldId id="302" r:id="rId3"/>
    <p:sldId id="287" r:id="rId4"/>
    <p:sldId id="292" r:id="rId5"/>
    <p:sldId id="305" r:id="rId6"/>
    <p:sldId id="306" r:id="rId7"/>
    <p:sldId id="303" r:id="rId8"/>
    <p:sldId id="307" r:id="rId9"/>
    <p:sldId id="300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5D4C1"/>
    <a:srgbClr val="073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1325" y="332656"/>
            <a:ext cx="6426868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государственному контролю и надзору в сфере образования министерства образования </a:t>
            </a:r>
            <a:b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Саратовской области</a:t>
            </a:r>
          </a:p>
          <a:p>
            <a:endParaRPr lang="ru-RU" sz="2200" dirty="0">
              <a:solidFill>
                <a:srgbClr val="C17529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0023" y="5294818"/>
            <a:ext cx="740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2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" y="107962"/>
            <a:ext cx="1523098" cy="1136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97" y="5543654"/>
            <a:ext cx="3219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Телефон: 8(8452)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49-92-48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minobr.nadzor@mail.ru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1412776"/>
            <a:ext cx="7848872" cy="3672407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1600" b="1" i="1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Соблюдение обязательных требований в сфере образования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6546978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8030" y="214617"/>
            <a:ext cx="642686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государственному контролю и надзору в сфере образования министерства образования </a:t>
            </a:r>
            <a:b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0023" y="5294818"/>
            <a:ext cx="740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2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20295" y="1244603"/>
            <a:ext cx="6322337" cy="1597989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надзору в сфере образования и науки Российской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</a:t>
            </a:r>
            <a:endParaRPr lang="ru-RU" b="1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" y="107962"/>
            <a:ext cx="1523098" cy="1136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27194" y="3573016"/>
            <a:ext cx="6374602" cy="143377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плановых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проверок, утвержденный 8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года</a:t>
            </a:r>
            <a:endParaRPr lang="ru-RU" b="1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5528267"/>
            <a:ext cx="7442820" cy="76247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266700"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системы образования Саратовской области </a:t>
            </a:r>
          </a:p>
          <a:p>
            <a:pPr indent="266700"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мае 2022 года</a:t>
            </a:r>
            <a:endParaRPr lang="ru-RU" b="1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545989" y="2996952"/>
            <a:ext cx="491815" cy="4565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35555" y="5053731"/>
            <a:ext cx="491815" cy="4565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" y="27285"/>
            <a:ext cx="1511481" cy="1127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sarat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763688" y="167892"/>
            <a:ext cx="6120680" cy="5968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 ОТ 29.12.2021  № 01-25/8093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08241" y="2996952"/>
            <a:ext cx="3935759" cy="3629860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«КОНТРОЛЬНО-НАДЗОРНАЯ ДЕЯТЕЛЬНОСТЬ»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нарушений обязательных требований законодательства РФ в сфере образования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</a:t>
            </a:r>
          </a:p>
          <a:p>
            <a:pPr algn="ctr"/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«Информационные письма министерства образования Саратовской области»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" y="1229063"/>
            <a:ext cx="4520969" cy="5397749"/>
          </a:xfrm>
          <a:prstGeom prst="rect">
            <a:avLst/>
          </a:prstGeom>
          <a:effectLst>
            <a:glow rad="165100">
              <a:schemeClr val="accent1">
                <a:alpha val="67000"/>
              </a:schemeClr>
            </a:glo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203317" y="1580707"/>
            <a:ext cx="3935758" cy="1152128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ЭЛЕКТРОННОГО ДОКУМЕНТООБОРОТА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4772346" y="1928506"/>
            <a:ext cx="288032" cy="4565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4772346" y="4637381"/>
            <a:ext cx="288032" cy="4565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017311" y="4077071"/>
            <a:ext cx="288032" cy="2282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027180" y="5301208"/>
            <a:ext cx="288032" cy="2282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90023" y="5294818"/>
            <a:ext cx="740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2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" y="107962"/>
            <a:ext cx="1523098" cy="1136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172226"/>
            <a:ext cx="6250329" cy="8085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ПО СОБЛЮДЕНИЮ ОБЯЗАТЕЛЬНЫХ ТРЕБОВАНИЙ В СФЕРЕ ОБРАЗОВАНИЯ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80810" y="1274438"/>
            <a:ext cx="7056784" cy="496185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</a:t>
            </a:r>
            <a:r>
              <a:rPr lang="ru-RU" sz="1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внесенных данных в </a:t>
            </a:r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ФИС ФРДО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48592" y="6021287"/>
            <a:ext cx="4536504" cy="699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СРОК: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 ФЕВРАЛЯ 2022 ГОДА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49895" y="1201048"/>
            <a:ext cx="349977" cy="642962"/>
          </a:xfrm>
          <a:prstGeom prst="downArrow">
            <a:avLst>
              <a:gd name="adj1" fmla="val 50000"/>
              <a:gd name="adj2" fmla="val 517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80810" y="1981188"/>
            <a:ext cx="7056784" cy="423664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программы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438047" y="1871538"/>
            <a:ext cx="349977" cy="642962"/>
          </a:xfrm>
          <a:prstGeom prst="downArrow">
            <a:avLst>
              <a:gd name="adj1" fmla="val 50000"/>
              <a:gd name="adj2" fmla="val 517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80810" y="2608452"/>
            <a:ext cx="7056784" cy="423664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Адаптированные образовательные программы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450373" y="2494655"/>
            <a:ext cx="349977" cy="642962"/>
          </a:xfrm>
          <a:prstGeom prst="downArrow">
            <a:avLst>
              <a:gd name="adj1" fmla="val 50000"/>
              <a:gd name="adj2" fmla="val 517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0810" y="3781794"/>
            <a:ext cx="7056784" cy="423664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органов опеки и попечительства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449894" y="3111710"/>
            <a:ext cx="349977" cy="642962"/>
          </a:xfrm>
          <a:prstGeom prst="downArrow">
            <a:avLst>
              <a:gd name="adj1" fmla="val 50000"/>
              <a:gd name="adj2" fmla="val 517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04460" y="4936197"/>
            <a:ext cx="7056784" cy="423664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образовательных организаций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449895" y="3686787"/>
            <a:ext cx="349977" cy="642962"/>
          </a:xfrm>
          <a:prstGeom prst="downArrow">
            <a:avLst>
              <a:gd name="adj1" fmla="val 50000"/>
              <a:gd name="adj2" fmla="val 517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04460" y="5474358"/>
            <a:ext cx="7056784" cy="423664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ОМСУ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449896" y="4262850"/>
            <a:ext cx="349977" cy="642962"/>
          </a:xfrm>
          <a:prstGeom prst="downArrow">
            <a:avLst>
              <a:gd name="adj1" fmla="val 50000"/>
              <a:gd name="adj2" fmla="val 517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90658" y="3184516"/>
            <a:ext cx="7056784" cy="423664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по обеспечению доступности объектов </a:t>
            </a:r>
            <a:r>
              <a:rPr lang="ru-RU" sz="1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инвалидов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80810" y="4372499"/>
            <a:ext cx="7056784" cy="423664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Локальные акты образовательных организаций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450374" y="4826547"/>
            <a:ext cx="349977" cy="642962"/>
          </a:xfrm>
          <a:prstGeom prst="downArrow">
            <a:avLst>
              <a:gd name="adj1" fmla="val 50000"/>
              <a:gd name="adj2" fmla="val 517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438047" y="5363768"/>
            <a:ext cx="349977" cy="642962"/>
          </a:xfrm>
          <a:prstGeom prst="downArrow">
            <a:avLst>
              <a:gd name="adj1" fmla="val 50000"/>
              <a:gd name="adj2" fmla="val 517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90023" y="5294818"/>
            <a:ext cx="740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2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" y="107962"/>
            <a:ext cx="1523098" cy="1136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801147" y="103505"/>
            <a:ext cx="6120680" cy="877224"/>
          </a:xfrm>
          <a:prstGeom prst="roundRect">
            <a:avLst/>
          </a:prstGeom>
          <a:solidFill>
            <a:schemeClr val="accent1">
              <a:alpha val="79000"/>
            </a:schemeClr>
          </a:solidFill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 ОБРАЗОВАНИЯ САРАТОВСКОЙ ОБЛАСТИ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70380" y="1335812"/>
            <a:ext cx="6519067" cy="437911"/>
          </a:xfrm>
          <a:prstGeom prst="roundRect">
            <a:avLst/>
          </a:prstGeom>
          <a:solidFill>
            <a:schemeClr val="accent1">
              <a:alpha val="79000"/>
            </a:schemeClr>
          </a:solidFill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ЛИЦЕНЗИОННЫЕ ТРЕБОВАНИЯ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70380" y="2071051"/>
            <a:ext cx="6519067" cy="360040"/>
          </a:xfrm>
          <a:prstGeom prst="roundRect">
            <a:avLst/>
          </a:prstGeom>
          <a:solidFill>
            <a:schemeClr val="accent1">
              <a:alpha val="79000"/>
            </a:schemeClr>
          </a:solidFill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70380" y="3445457"/>
            <a:ext cx="6519067" cy="468052"/>
          </a:xfrm>
          <a:prstGeom prst="roundRect">
            <a:avLst/>
          </a:prstGeom>
          <a:solidFill>
            <a:schemeClr val="accent1">
              <a:alpha val="79000"/>
            </a:schemeClr>
          </a:solidFill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ОБЯЗАТЕЛЬНЫЕ ТРЕБОВАНИЯ В СФЕРЕ ОБРАЗОВАНИЯ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0380" y="2724622"/>
            <a:ext cx="6519067" cy="468052"/>
          </a:xfrm>
          <a:prstGeom prst="roundRect">
            <a:avLst/>
          </a:prstGeom>
          <a:solidFill>
            <a:schemeClr val="accent1">
              <a:alpha val="79000"/>
            </a:schemeClr>
          </a:solidFill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АККРЕДИТАЦИОННЫХ ПОКАЗАТЕЛЕЙ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81325" y="4157449"/>
            <a:ext cx="6519067" cy="468052"/>
          </a:xfrm>
          <a:prstGeom prst="roundRect">
            <a:avLst/>
          </a:prstGeom>
          <a:solidFill>
            <a:schemeClr val="accent1">
              <a:alpha val="79000"/>
            </a:schemeClr>
          </a:solidFill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ДОСТУПНОСТИ ОБЪЕКТОВ ДЛЯ ИНВАЛИДОВ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81325" y="4860132"/>
            <a:ext cx="6508122" cy="468052"/>
          </a:xfrm>
          <a:prstGeom prst="roundRect">
            <a:avLst/>
          </a:prstGeom>
          <a:solidFill>
            <a:schemeClr val="accent1">
              <a:alpha val="79000"/>
            </a:schemeClr>
          </a:solidFill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ПЛАНОВЫЕ ПРОВЕРКИ ЮЛ И ИП (63 ПРОВЕРКИ)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69360" y="5554411"/>
            <a:ext cx="6519067" cy="942952"/>
          </a:xfrm>
          <a:prstGeom prst="roundRect">
            <a:avLst/>
          </a:prstGeom>
          <a:solidFill>
            <a:schemeClr val="accent1">
              <a:alpha val="79000"/>
            </a:schemeClr>
          </a:solidFill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ПЛАНОВЫЕ ПРОВЕРКИ ОМСУ </a:t>
            </a:r>
          </a:p>
          <a:p>
            <a:pPr lvl="0"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САМОЙЛОВСКИЙ, ЕКАТЕРИНОВСКИЙ, </a:t>
            </a:r>
          </a:p>
          <a:p>
            <a:pPr lvl="0"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АТКАРСКИЙ, БАЗАРНО-КАРАБУЛАКСКИЙ 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571693" y="1065300"/>
            <a:ext cx="579588" cy="2262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571693" y="1823041"/>
            <a:ext cx="579588" cy="2262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574610" y="2451790"/>
            <a:ext cx="579588" cy="2262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571693" y="3219230"/>
            <a:ext cx="579588" cy="2262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4574610" y="3913509"/>
            <a:ext cx="579588" cy="2262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4571693" y="4625501"/>
            <a:ext cx="579588" cy="2262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540119" y="5328184"/>
            <a:ext cx="579588" cy="2262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3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илин\Downloads\2022-01-11_15-19-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6" y="2669809"/>
            <a:ext cx="7496640" cy="415687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8030" y="214617"/>
            <a:ext cx="642686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государственному контролю и надзору в сфере образования министерства образования </a:t>
            </a:r>
            <a:b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0023" y="5294818"/>
            <a:ext cx="740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2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5" descr="sarat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" y="107962"/>
            <a:ext cx="1523098" cy="1136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6227" y="1232953"/>
            <a:ext cx="8856984" cy="1374542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письма министерства образования размещаются </a:t>
            </a:r>
          </a:p>
          <a:p>
            <a:pPr indent="266700"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официальном сайте: 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://minobr.saratov.gov.ru/activities/komitet/?SECTION_ID=432&amp;ELEMENT_ID=27984</a:t>
            </a:r>
            <a:endParaRPr lang="ru-RU" b="1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7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1325" y="25574"/>
            <a:ext cx="6426868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государственному контролю и надзору в сфере образования министерства образования </a:t>
            </a:r>
            <a:b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Саратовской области</a:t>
            </a:r>
          </a:p>
          <a:p>
            <a:endParaRPr lang="ru-RU" sz="2200" b="1" dirty="0">
              <a:solidFill>
                <a:srgbClr val="C17529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0023" y="5294818"/>
            <a:ext cx="740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2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" y="107962"/>
            <a:ext cx="1523098" cy="1136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84828" y="980728"/>
            <a:ext cx="6823365" cy="773390"/>
          </a:xfrm>
          <a:prstGeom prst="roundRect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ПРОВЕРКИ РОСОБРНАДЗОРА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2652285"/>
            <a:ext cx="4289249" cy="128077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«КРАСНАЯ ЗОНА»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6531831" y="1844824"/>
            <a:ext cx="432048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231" y="2652284"/>
            <a:ext cx="4289249" cy="12807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«ЗЕЛЕНАЯ ЗОНА»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108112" y="1844824"/>
            <a:ext cx="432048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3992" y="4941168"/>
            <a:ext cx="4324769" cy="1728192"/>
          </a:xfrm>
          <a:prstGeom prst="roundRect">
            <a:avLst/>
          </a:prstGeom>
          <a:solidFill>
            <a:srgbClr val="FF000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ДОПОЛНИТЕЛЬНЫХ КОНТРОЛЬНЫХ (НАДЗОРНЫХ) МЕРОПРИЯТИЙ И ПОСТОЯННЫЙ МОНИТОРИНГ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ОБРАЗОВАНИЯ ОБЛАСТИ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108112" y="4077072"/>
            <a:ext cx="432048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03231" y="4953772"/>
            <a:ext cx="4324769" cy="17281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С КОНТРОЛЯ И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ПРОВЕРОК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5 ЛЕТ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531831" y="4077072"/>
            <a:ext cx="432048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" y="27285"/>
            <a:ext cx="1511481" cy="1127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sarat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1691680" y="27285"/>
            <a:ext cx="6250329" cy="9534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ОБРАЗОВАНИЯ НА ТЕРРИТОРИИ САРАТОВСКОЙ ОБЛАСТИ</a:t>
            </a:r>
            <a:endParaRPr lang="ru-RU" b="1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" b="96087" l="1630" r="98370">
                        <a14:foregroundMark x1="14891" y1="40435" x2="22826" y2="25761"/>
                        <a14:foregroundMark x1="29457" y1="21196" x2="44457" y2="15217"/>
                        <a14:foregroundMark x1="6196" y1="32826" x2="4348" y2="35978"/>
                        <a14:foregroundMark x1="30435" y1="80000" x2="30435" y2="84783"/>
                        <a14:foregroundMark x1="33043" y1="83370" x2="29891" y2="92174"/>
                        <a14:foregroundMark x1="48913" y1="96087" x2="51304" y2="92174"/>
                        <a14:foregroundMark x1="92826" y1="55000" x2="95217" y2="55217"/>
                        <a14:foregroundMark x1="96304" y1="33913" x2="95543" y2="35652"/>
                        <a14:foregroundMark x1="97826" y1="53913" x2="98478" y2="58913"/>
                        <a14:foregroundMark x1="58913" y1="6957" x2="62391" y2="4674"/>
                        <a14:foregroundMark x1="39348" y1="3043" x2="41522" y2="2500"/>
                        <a14:foregroundMark x1="2500" y1="55435" x2="1739" y2="58370"/>
                        <a14:foregroundMark x1="58696" y1="978" x2="59674" y2="1413"/>
                        <a14:backgroundMark x1="28913" y1="33587" x2="62391" y2="43696"/>
                        <a14:backgroundMark x1="57391" y1="58152" x2="35652" y2="68152"/>
                        <a14:backgroundMark x1="38913" y1="27826" x2="36739" y2="63913"/>
                        <a14:backgroundMark x1="48696" y1="24674" x2="59239" y2="69674"/>
                        <a14:backgroundMark x1="5978" y1="4457" x2="8043" y2="15978"/>
                        <a14:backgroundMark x1="10652" y1="85435" x2="18043" y2="90000"/>
                      </a14:backgroundRemoval>
                    </a14:imgEffect>
                    <a14:imgEffect>
                      <a14:artisticPlasticWrap/>
                    </a14:imgEffect>
                    <a14:imgEffect>
                      <a14:colorTemperature colorTemp="3100"/>
                    </a14:imgEffect>
                    <a14:imgEffect>
                      <a14:saturation sat="179000"/>
                    </a14:imgEffect>
                    <a14:imgEffect>
                      <a14:brightnessContrast bright="-1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" y="1052735"/>
            <a:ext cx="3899741" cy="38997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8" b="96087" l="1630" r="98370">
                        <a14:foregroundMark x1="14891" y1="40435" x2="22826" y2="25761"/>
                        <a14:foregroundMark x1="29457" y1="21196" x2="44457" y2="15217"/>
                        <a14:foregroundMark x1="6196" y1="32826" x2="4348" y2="35978"/>
                        <a14:foregroundMark x1="30435" y1="80000" x2="30435" y2="84783"/>
                        <a14:foregroundMark x1="33043" y1="83370" x2="29891" y2="92174"/>
                        <a14:foregroundMark x1="48913" y1="96087" x2="51304" y2="92174"/>
                        <a14:foregroundMark x1="92826" y1="55000" x2="95217" y2="55217"/>
                        <a14:foregroundMark x1="96304" y1="33913" x2="95543" y2="35652"/>
                        <a14:foregroundMark x1="97826" y1="53913" x2="98478" y2="58913"/>
                        <a14:foregroundMark x1="58913" y1="6957" x2="62391" y2="4674"/>
                        <a14:foregroundMark x1="39348" y1="3043" x2="41522" y2="2500"/>
                        <a14:foregroundMark x1="2500" y1="55435" x2="1739" y2="58370"/>
                        <a14:foregroundMark x1="58696" y1="978" x2="59674" y2="1413"/>
                        <a14:backgroundMark x1="28913" y1="33587" x2="62391" y2="43696"/>
                        <a14:backgroundMark x1="57391" y1="58152" x2="35652" y2="68152"/>
                        <a14:backgroundMark x1="38913" y1="27826" x2="36739" y2="63913"/>
                        <a14:backgroundMark x1="48696" y1="24674" x2="59239" y2="69674"/>
                        <a14:backgroundMark x1="5978" y1="4457" x2="8043" y2="15978"/>
                        <a14:backgroundMark x1="10652" y1="85435" x2="18043" y2="90000"/>
                      </a14:backgroundRemoval>
                    </a14:imgEffect>
                    <a14:imgEffect>
                      <a14:artisticPlasticWrap/>
                    </a14:imgEffect>
                    <a14:imgEffect>
                      <a14:colorTemperature colorTemp="3100"/>
                    </a14:imgEffect>
                    <a14:imgEffect>
                      <a14:saturation sat="179000"/>
                    </a14:imgEffect>
                    <a14:imgEffect>
                      <a14:brightnessContrast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685">
            <a:off x="2845982" y="3819693"/>
            <a:ext cx="3095394" cy="3095394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830533" y="1700808"/>
            <a:ext cx="2445323" cy="2592288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  <a:lumMod val="0"/>
                  <a:lumOff val="100000"/>
                </a:schemeClr>
              </a:gs>
              <a:gs pos="100000">
                <a:schemeClr val="accent3">
                  <a:tint val="37000"/>
                  <a:satMod val="300000"/>
                  <a:alpha val="12000"/>
                  <a:lumMod val="36000"/>
                  <a:lumOff val="64000"/>
                </a:schemeClr>
              </a:gs>
              <a:gs pos="5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ОБРАЗОВАНИЯ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САРАТОВСКОЙ ОБЛАСТИ 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414387" y="4382760"/>
            <a:ext cx="1958585" cy="1969262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  <a:lumMod val="0"/>
                </a:schemeClr>
              </a:gs>
              <a:gs pos="0">
                <a:schemeClr val="accent3">
                  <a:tint val="37000"/>
                  <a:satMod val="300000"/>
                  <a:alpha val="12000"/>
                  <a:lumMod val="36000"/>
                  <a:lumOff val="64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МСУ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1578539"/>
            <a:ext cx="4251849" cy="2129728"/>
          </a:xfrm>
          <a:prstGeom prst="roundRect">
            <a:avLst/>
          </a:prstGeom>
          <a:solidFill>
            <a:srgbClr val="FF0000">
              <a:alpha val="7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Планируемая проверка Рособрнадзора в текущем году затронет всю систему образования области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7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1773" y="353035"/>
            <a:ext cx="642686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государственному контролю и надзору в сфере образования министерства образования </a:t>
            </a:r>
            <a:b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0023" y="5294818"/>
            <a:ext cx="740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2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" y="107962"/>
            <a:ext cx="1523098" cy="1136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897" y="4797152"/>
            <a:ext cx="9126102" cy="1944216"/>
          </a:xfrm>
          <a:prstGeom prst="rect">
            <a:avLst/>
          </a:prstGeom>
          <a:blipFill dpi="0" rotWithShape="1">
            <a:blip r:embed="rId4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12776"/>
            <a:ext cx="7992888" cy="1584176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 410002, г. Саратов, ул. Соляная, 15.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8 (845 2)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49-93-14; 49-92-48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minobr.nadzor@mail.ru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0023" y="3356992"/>
            <a:ext cx="6610369" cy="864096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minobr.saratov.gov.ru</a:t>
            </a:r>
          </a:p>
        </p:txBody>
      </p:sp>
    </p:spTree>
    <p:extLst>
      <p:ext uri="{BB962C8B-B14F-4D97-AF65-F5344CB8AC3E}">
        <p14:creationId xmlns:p14="http://schemas.microsoft.com/office/powerpoint/2010/main" val="6560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3243</TotalTime>
  <Words>317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NEROZYA ELENA</dc:creator>
  <cp:lastModifiedBy>user</cp:lastModifiedBy>
  <cp:revision>299</cp:revision>
  <cp:lastPrinted>2021-12-03T05:01:49Z</cp:lastPrinted>
  <dcterms:created xsi:type="dcterms:W3CDTF">2017-10-21T08:14:02Z</dcterms:created>
  <dcterms:modified xsi:type="dcterms:W3CDTF">2022-01-13T13:21:28Z</dcterms:modified>
</cp:coreProperties>
</file>