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media/image1.wmf" ContentType="image/x-wmf"/>
  <Override PartName="/ppt/media/image2.png" ContentType="image/png"/>
  <Override PartName="/ppt/media/image3.png" ContentType="image/png"/>
  <Override PartName="/ppt/media/image4.wmf" ContentType="image/x-wmf"/>
  <Override PartName="/ppt/media/image5.wmf" ContentType="image/x-wmf"/>
  <Override PartName="/ppt/media/image6.png" ContentType="image/png"/>
  <Override PartName="/ppt/embeddings/oleObject1.docx" ContentType="application/vnd.openxmlformats-officedocument.wordprocessingml.document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marL="410400" indent="-3078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20800" indent="-3078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31200" indent="-2736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641600" indent="-2052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052000" indent="-2052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462400" indent="-2052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872800" indent="-2052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marL="410400" indent="-3078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20800" indent="-3078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31200" indent="-2736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641600" indent="-2052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052000" indent="-2052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462400" indent="-2052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872800" indent="-2052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Рисунок 208" descr=""/>
          <p:cNvPicPr/>
          <p:nvPr/>
        </p:nvPicPr>
        <p:blipFill>
          <a:blip r:embed="rId1"/>
          <a:stretch/>
        </p:blipFill>
        <p:spPr>
          <a:xfrm>
            <a:off x="1490040" y="108000"/>
            <a:ext cx="6413400" cy="1178280"/>
          </a:xfrm>
          <a:prstGeom prst="rect">
            <a:avLst/>
          </a:prstGeom>
          <a:ln w="0">
            <a:noFill/>
          </a:ln>
          <a:effectLst>
            <a:outerShdw blurRad="25560" dir="2700000" dist="101823">
              <a:srgbClr val="b4c7dc"/>
            </a:outerShdw>
          </a:effectLst>
        </p:spPr>
      </p:pic>
      <p:sp>
        <p:nvSpPr>
          <p:cNvPr id="154" name="TextBox 7"/>
          <p:cNvSpPr/>
          <p:nvPr/>
        </p:nvSpPr>
        <p:spPr>
          <a:xfrm>
            <a:off x="1490040" y="5294880"/>
            <a:ext cx="7389000" cy="417600"/>
          </a:xfrm>
          <a:prstGeom prst="rect">
            <a:avLst/>
          </a:prstGeom>
          <a:noFill/>
          <a:ln w="0">
            <a:noFill/>
          </a:ln>
          <a:effectLst>
            <a:outerShdw dir="2700000" dist="203646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5" name="Picture 5" descr="sarat01"/>
          <p:cNvPicPr/>
          <p:nvPr/>
        </p:nvPicPr>
        <p:blipFill>
          <a:blip r:embed="rId2"/>
          <a:stretch/>
        </p:blipFill>
        <p:spPr>
          <a:xfrm>
            <a:off x="8031600" y="27360"/>
            <a:ext cx="752040" cy="1203840"/>
          </a:xfrm>
          <a:prstGeom prst="rect">
            <a:avLst/>
          </a:prstGeom>
          <a:ln w="9525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  <p:sp>
        <p:nvSpPr>
          <p:cNvPr id="156" name="Скругленный прямоугольник 12"/>
          <p:cNvSpPr/>
          <p:nvPr/>
        </p:nvSpPr>
        <p:spPr>
          <a:xfrm>
            <a:off x="785520" y="1516680"/>
            <a:ext cx="7763400" cy="34142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ru-RU" sz="4400" spc="-1" strike="noStrike">
                <a:solidFill>
                  <a:srgbClr val="ffffff"/>
                </a:solidFill>
                <a:latin typeface="PT Astra Serif"/>
                <a:ea typeface="Calibri"/>
              </a:rPr>
              <a:t>Организация отбора обучающихся в 10 классы профильного обучения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Прямоугольник 2"/>
          <p:cNvSpPr/>
          <p:nvPr/>
        </p:nvSpPr>
        <p:spPr>
          <a:xfrm>
            <a:off x="179640" y="6021360"/>
            <a:ext cx="3710160" cy="576360"/>
          </a:xfrm>
          <a:prstGeom prst="rect">
            <a:avLst/>
          </a:prstGeom>
          <a:noFill/>
          <a:ln w="0">
            <a:noFill/>
          </a:ln>
          <a:effectLst>
            <a:glow rad="546120">
              <a:srgbClr val="6076b4">
                <a:alpha val="84000"/>
              </a:srgbClr>
            </a:glow>
            <a:outerShdw algn="ctr" blurRad="38160" dir="5400000" dist="50760" rotWithShape="0" sx="1000" sy="1000">
              <a:srgbClr val="000000">
                <a:alpha val="11000"/>
              </a:srgbClr>
            </a:outerShdw>
            <a:softEdge rad="101592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408240"/>
              </a:tabLst>
            </a:pPr>
            <a:r>
              <a:rPr b="1" lang="ru-RU" sz="1600" spc="-1" strike="noStrike">
                <a:solidFill>
                  <a:srgbClr val="2c395e"/>
                </a:solidFill>
                <a:latin typeface="PT Astra Serif"/>
                <a:ea typeface="DejaVu Sans"/>
              </a:rPr>
              <a:t>Телефон: 8(8452) 49-92-85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408240"/>
              </a:tabLst>
            </a:pPr>
            <a:r>
              <a:rPr b="1" lang="en-US" sz="1600" spc="-1" strike="noStrike">
                <a:solidFill>
                  <a:srgbClr val="2c395e"/>
                </a:solidFill>
                <a:latin typeface="PT Astra Serif"/>
                <a:ea typeface="DejaVu Sans"/>
              </a:rPr>
              <a:t>e-mail: nadzor@minobr.saratov.gov.ru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"/>
          <p:cNvSpPr/>
          <p:nvPr/>
        </p:nvSpPr>
        <p:spPr>
          <a:xfrm>
            <a:off x="207720" y="4926240"/>
            <a:ext cx="8671320" cy="78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i="1" lang="ru-RU" sz="2200" spc="-1" strike="noStrike">
                <a:solidFill>
                  <a:srgbClr val="002060"/>
                </a:solidFill>
                <a:latin typeface="PT Astra Serif"/>
                <a:ea typeface="DejaVu Sans"/>
              </a:rPr>
              <a:t>Консультант отдела государственного контроля качества образования  Юсухно Светлана Александровна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" name="Рисунок 2" descr=""/>
          <p:cNvPicPr/>
          <p:nvPr/>
        </p:nvPicPr>
        <p:blipFill>
          <a:blip r:embed="rId3"/>
          <a:stretch/>
        </p:blipFill>
        <p:spPr>
          <a:xfrm>
            <a:off x="85320" y="135000"/>
            <a:ext cx="1509840" cy="1123200"/>
          </a:xfrm>
          <a:prstGeom prst="rect">
            <a:avLst/>
          </a:prstGeom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7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Скругленный прямоугольник 12_ 21"/>
          <p:cNvSpPr/>
          <p:nvPr/>
        </p:nvSpPr>
        <p:spPr>
          <a:xfrm>
            <a:off x="900000" y="180000"/>
            <a:ext cx="7763400" cy="8982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Универсальный  профиль обучения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8" name=""/>
          <p:cNvGraphicFramePr/>
          <p:nvPr/>
        </p:nvGraphicFramePr>
        <p:xfrm>
          <a:off x="929880" y="2864160"/>
          <a:ext cx="7905960" cy="2094120"/>
        </p:xfrm>
        <a:graphic>
          <a:graphicData uri="http://schemas.openxmlformats.org/drawingml/2006/table">
            <a:tbl>
              <a:tblPr/>
              <a:tblGrid>
                <a:gridCol w="3869280"/>
                <a:gridCol w="4037040"/>
              </a:tblGrid>
              <a:tr h="7124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Предметы для отбора в профиль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13816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История, литература, иностранный язык, биология, обществознание, география, информатика, физика, химия, математика, русский язык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Образовательная организация самостоятельно определяет не менее 2 учебных предметов, изучаемых на углубленном уровне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9" name="Скругленный прямоугольник 12_ 22"/>
          <p:cNvSpPr/>
          <p:nvPr/>
        </p:nvSpPr>
        <p:spPr>
          <a:xfrm>
            <a:off x="1046520" y="1260000"/>
            <a:ext cx="7771680" cy="12582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обучающихся, чей выбор «не вписывается» в рамки установленных профилей.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8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Скругленный прямоугольник 12_ 5"/>
          <p:cNvSpPr/>
          <p:nvPr/>
        </p:nvSpPr>
        <p:spPr>
          <a:xfrm>
            <a:off x="875160" y="180000"/>
            <a:ext cx="7763400" cy="125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Выбор обучающимися    9 классов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предметов по выбору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Скругленный прямоугольник 12_ 7"/>
          <p:cNvSpPr/>
          <p:nvPr/>
        </p:nvSpPr>
        <p:spPr>
          <a:xfrm>
            <a:off x="900000" y="1980000"/>
            <a:ext cx="7771680" cy="19782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Порядок проведения государственной итоговой аттестации по образовательным программам основного общего образования (приказ Минпросвещения России</a:t>
            </a:r>
            <a:br>
              <a:rPr sz="2200"/>
            </a:b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№ 232, Рособрнадзора № 551 от 04.04.2023)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Скругленный прямоугольник 12_ 8"/>
          <p:cNvSpPr/>
          <p:nvPr/>
        </p:nvSpPr>
        <p:spPr>
          <a:xfrm>
            <a:off x="900000" y="4320000"/>
            <a:ext cx="7771680" cy="143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 </a:t>
            </a: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заявления об участии в ГИА, в том числе выборе 2 предметов по выбору, подаются до 1 марта включительно (пункт 12 Порядка)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"/>
          <p:cNvSpPr/>
          <p:nvPr/>
        </p:nvSpPr>
        <p:spPr>
          <a:xfrm>
            <a:off x="3780000" y="1260000"/>
            <a:ext cx="1650240" cy="47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 u="sng">
                <a:solidFill>
                  <a:srgbClr val="c00000"/>
                </a:solidFill>
                <a:uFillTx/>
                <a:latin typeface="PT Astra Serif"/>
                <a:ea typeface="DejaVu Sans"/>
              </a:rPr>
              <a:t>До 1 мая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5" name=""/>
          <p:cNvGraphicFramePr/>
          <p:nvPr/>
        </p:nvGraphicFramePr>
        <p:xfrm rot="21585600">
          <a:off x="-43332120" y="5118840"/>
          <a:ext cx="61605360" cy="438408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206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 rot="21585600">
                    <a:off x="-43332120" y="5118840"/>
                    <a:ext cx="61605360" cy="43840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07" name="Скругленный прямоугольник 12_15"/>
          <p:cNvSpPr/>
          <p:nvPr/>
        </p:nvSpPr>
        <p:spPr>
          <a:xfrm>
            <a:off x="720000" y="18000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Скругленный прямоугольник 12_16"/>
          <p:cNvSpPr/>
          <p:nvPr/>
        </p:nvSpPr>
        <p:spPr>
          <a:xfrm>
            <a:off x="180000" y="1800000"/>
            <a:ext cx="4134600" cy="36507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Орган местного самоуправления, осуществляющий управление в сфере образования утверждает перечень муниципальных образовательных организаций, проводящих индивидуальный отбор в класс (классы) профильного обучения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Скругленный прямоугольник 12_17"/>
          <p:cNvSpPr/>
          <p:nvPr/>
        </p:nvSpPr>
        <p:spPr>
          <a:xfrm>
            <a:off x="4860000" y="1800000"/>
            <a:ext cx="4134600" cy="36507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Министерство образования Саратовской области утверждает перечень областных государственных образовательных организаций, проводящих индивидуальный отбор в класс (классы) профильного обучения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Скругленный прямоугольник 12_18"/>
          <p:cNvSpPr/>
          <p:nvPr/>
        </p:nvSpPr>
        <p:spPr>
          <a:xfrm>
            <a:off x="691200" y="5580000"/>
            <a:ext cx="7763400" cy="125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организация индивидуального отбора для профильного обучения осуществляется в случае включения образовательной организации в соответствующий перечень образовательных организаций, проводящих индивидуальный отбор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2"/>
          <p:cNvSpPr/>
          <p:nvPr/>
        </p:nvSpPr>
        <p:spPr>
          <a:xfrm>
            <a:off x="540000" y="1604520"/>
            <a:ext cx="835704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Скругленный прямоугольник 12_19"/>
          <p:cNvSpPr/>
          <p:nvPr/>
        </p:nvSpPr>
        <p:spPr>
          <a:xfrm>
            <a:off x="900000" y="180000"/>
            <a:ext cx="7763400" cy="71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Скругленный прямоугольник 12_20"/>
          <p:cNvSpPr/>
          <p:nvPr/>
        </p:nvSpPr>
        <p:spPr>
          <a:xfrm>
            <a:off x="639360" y="1080000"/>
            <a:ext cx="8177040" cy="107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Разработка каждой образовательной организацией ЛНА, регламентирующего организацию индивидуального отбора в классы профильного обучения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Скругленный прямоугольник 12_21"/>
          <p:cNvSpPr/>
          <p:nvPr/>
        </p:nvSpPr>
        <p:spPr>
          <a:xfrm>
            <a:off x="656640" y="3060000"/>
            <a:ext cx="8240400" cy="12564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Определение каждой образовательной организацией пороговых значений первичных баллов по определенным общеобразовательным предметам для каждого профиля обучения, установленным Приказом № 1865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Скругленный прямоугольник 12_22"/>
          <p:cNvSpPr/>
          <p:nvPr/>
        </p:nvSpPr>
        <p:spPr>
          <a:xfrm>
            <a:off x="216000" y="4500000"/>
            <a:ext cx="8780400" cy="21564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Участниками индивидуального отбора могут быть все обучающиеся независимо от места их жительства и получения основного общего образования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(приоритетом приема не пользуются обучающиеся данной образовательной организации)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Скругленный прямоугольник 12_24"/>
          <p:cNvSpPr/>
          <p:nvPr/>
        </p:nvSpPr>
        <p:spPr>
          <a:xfrm>
            <a:off x="637200" y="2340000"/>
            <a:ext cx="8177040" cy="5626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Создание в ОО комиссии по проведению индивидуального отбора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9"/>
          <p:cNvSpPr/>
          <p:nvPr/>
        </p:nvSpPr>
        <p:spPr>
          <a:xfrm>
            <a:off x="540000" y="1604520"/>
            <a:ext cx="835704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Скругленный прямоугольник 12_ 10"/>
          <p:cNvSpPr/>
          <p:nvPr/>
        </p:nvSpPr>
        <p:spPr>
          <a:xfrm>
            <a:off x="900000" y="180000"/>
            <a:ext cx="7763400" cy="71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Пороговые значения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Скругленный прямоугольник 12_ 12"/>
          <p:cNvSpPr/>
          <p:nvPr/>
        </p:nvSpPr>
        <p:spPr>
          <a:xfrm>
            <a:off x="900000" y="1080000"/>
            <a:ext cx="7916400" cy="125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Рекомендации по определению минимальных первичных баллов для зачисления в классы профильного обучения ежегодно  направляются Рособрнадзором (в 2023 году письмо Рособрнадзора от 21 февраля 2023 г. N 04-57)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Скругленный прямоугольник 12_ 13"/>
          <p:cNvSpPr/>
          <p:nvPr/>
        </p:nvSpPr>
        <p:spPr>
          <a:xfrm>
            <a:off x="900000" y="2520000"/>
            <a:ext cx="7918920" cy="53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Например (физика)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1" name=""/>
          <p:cNvGraphicFramePr/>
          <p:nvPr/>
        </p:nvGraphicFramePr>
        <p:xfrm>
          <a:off x="900000" y="3420000"/>
          <a:ext cx="7919640" cy="1888920"/>
        </p:xfrm>
        <a:graphic>
          <a:graphicData uri="http://schemas.openxmlformats.org/drawingml/2006/table">
            <a:tbl>
              <a:tblPr/>
              <a:tblGrid>
                <a:gridCol w="2529000"/>
                <a:gridCol w="1347840"/>
                <a:gridCol w="1347120"/>
                <a:gridCol w="1347840"/>
                <a:gridCol w="1348200"/>
              </a:tblGrid>
              <a:tr h="576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Отметка по пятибалльной системе оценивания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«2»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«3»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«4»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«5»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377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Суммарный первичный балл за работу в целом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0 - 10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11 - 22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23 - 34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35 - 45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77640">
                <a:tc gridSpan="5"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-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31 балл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0"/>
          <p:cNvSpPr/>
          <p:nvPr/>
        </p:nvSpPr>
        <p:spPr>
          <a:xfrm>
            <a:off x="540000" y="1604520"/>
            <a:ext cx="835704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Скругленный прямоугольник 12_ 23"/>
          <p:cNvSpPr/>
          <p:nvPr/>
        </p:nvSpPr>
        <p:spPr>
          <a:xfrm>
            <a:off x="900000" y="180000"/>
            <a:ext cx="7763400" cy="71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Пороговые значения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Скругленный прямоугольник 12_ 24"/>
          <p:cNvSpPr/>
          <p:nvPr/>
        </p:nvSpPr>
        <p:spPr>
          <a:xfrm>
            <a:off x="900000" y="1080000"/>
            <a:ext cx="7916400" cy="125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Рекомендации по определению минимальных первичных баллов для зачисления в классы профильного обучения ежегодно  направляются Рособрнадзором (в 2023 году письмо Рособрнадзора от 21 февраля 2023 г. N 04-57)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Скругленный прямоугольник 12_ 25"/>
          <p:cNvSpPr/>
          <p:nvPr/>
        </p:nvSpPr>
        <p:spPr>
          <a:xfrm>
            <a:off x="900000" y="2520000"/>
            <a:ext cx="7918920" cy="53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Например (химия)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6" name=""/>
          <p:cNvGraphicFramePr/>
          <p:nvPr/>
        </p:nvGraphicFramePr>
        <p:xfrm>
          <a:off x="900000" y="3420000"/>
          <a:ext cx="7919640" cy="1888920"/>
        </p:xfrm>
        <a:graphic>
          <a:graphicData uri="http://schemas.openxmlformats.org/drawingml/2006/table">
            <a:tbl>
              <a:tblPr/>
              <a:tblGrid>
                <a:gridCol w="2529000"/>
                <a:gridCol w="1347840"/>
                <a:gridCol w="1347120"/>
                <a:gridCol w="1347840"/>
                <a:gridCol w="1348200"/>
              </a:tblGrid>
              <a:tr h="576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Отметка по пятибалльной системе оценивания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«2»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«3»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«4»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«5»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377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Суммарный первичный балл за работу в целом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0 - 9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10 - 20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21 - 30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31 - 40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77640">
                <a:tc gridSpan="5"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-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27 баллов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2"/>
          <p:cNvSpPr/>
          <p:nvPr/>
        </p:nvSpPr>
        <p:spPr>
          <a:xfrm>
            <a:off x="540000" y="1604520"/>
            <a:ext cx="835704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Скругленный прямоугольник 12_ 27"/>
          <p:cNvSpPr/>
          <p:nvPr/>
        </p:nvSpPr>
        <p:spPr>
          <a:xfrm>
            <a:off x="900000" y="180000"/>
            <a:ext cx="7763400" cy="71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Пороговые значения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Скругленный прямоугольник 12_ 28"/>
          <p:cNvSpPr/>
          <p:nvPr/>
        </p:nvSpPr>
        <p:spPr>
          <a:xfrm>
            <a:off x="900000" y="1080000"/>
            <a:ext cx="7916400" cy="125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Рекомендации по определению минимальных первичных баллов для зачисления в классы профильного обучения ежегодно  направляются Рособрнадзором (в 2023 году письмо Рособрнадзора от 21 февраля 2023 г. N 04-57)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Скругленный прямоугольник 12_ 29"/>
          <p:cNvSpPr/>
          <p:nvPr/>
        </p:nvSpPr>
        <p:spPr>
          <a:xfrm>
            <a:off x="900000" y="2520000"/>
            <a:ext cx="7918920" cy="53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Например (биология)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31" name=""/>
          <p:cNvGraphicFramePr/>
          <p:nvPr/>
        </p:nvGraphicFramePr>
        <p:xfrm>
          <a:off x="900000" y="3420000"/>
          <a:ext cx="7919640" cy="1888920"/>
        </p:xfrm>
        <a:graphic>
          <a:graphicData uri="http://schemas.openxmlformats.org/drawingml/2006/table">
            <a:tbl>
              <a:tblPr/>
              <a:tblGrid>
                <a:gridCol w="2529000"/>
                <a:gridCol w="1347840"/>
                <a:gridCol w="1347120"/>
                <a:gridCol w="1347840"/>
                <a:gridCol w="1348200"/>
              </a:tblGrid>
              <a:tr h="576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Отметка по пятибалльной системе оценивания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«2»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«3»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«4»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«5»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377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Суммарный первичный балл за работу в целом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0 - 12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13 - 25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26 - 37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38 - 48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77640">
                <a:tc gridSpan="5"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-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34 балла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2"/>
          <p:cNvSpPr/>
          <p:nvPr/>
        </p:nvSpPr>
        <p:spPr>
          <a:xfrm>
            <a:off x="457200" y="1604520"/>
            <a:ext cx="8357040" cy="54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До 15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"/>
          <p:cNvSpPr/>
          <p:nvPr/>
        </p:nvSpPr>
        <p:spPr>
          <a:xfrm>
            <a:off x="360000" y="2700000"/>
            <a:ext cx="8357040" cy="30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Скругленный прямоугольник 12_23"/>
          <p:cNvSpPr/>
          <p:nvPr/>
        </p:nvSpPr>
        <p:spPr>
          <a:xfrm>
            <a:off x="873720" y="18252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Скругленный прямоугольник 12_25"/>
          <p:cNvSpPr/>
          <p:nvPr/>
        </p:nvSpPr>
        <p:spPr>
          <a:xfrm>
            <a:off x="639360" y="2155680"/>
            <a:ext cx="8177040" cy="27028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Осуществляется прием заявлений от родителей (законных представителей) обучающихся  об участии в индивидуальном отборе + документ, подтверждающий статус заявителя + копия аттестата об основном общем образовании (с предъявлением оригинала) + документ о результатах ОГЭ + иные документы, подтверждающие индивидуальные достижения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Скругленный прямоугольник 12_26"/>
          <p:cNvSpPr/>
          <p:nvPr/>
        </p:nvSpPr>
        <p:spPr>
          <a:xfrm>
            <a:off x="639360" y="5222160"/>
            <a:ext cx="8177040" cy="7164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Проводится регистрация заявлений и документов в журнале приема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2"/>
          <p:cNvSpPr/>
          <p:nvPr/>
        </p:nvSpPr>
        <p:spPr>
          <a:xfrm>
            <a:off x="457200" y="1604520"/>
            <a:ext cx="8357040" cy="54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До 22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Скругленный прямоугольник 12_27"/>
          <p:cNvSpPr/>
          <p:nvPr/>
        </p:nvSpPr>
        <p:spPr>
          <a:xfrm>
            <a:off x="720000" y="18000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Скругленный прямоугольник 12_28"/>
          <p:cNvSpPr/>
          <p:nvPr/>
        </p:nvSpPr>
        <p:spPr>
          <a:xfrm>
            <a:off x="460440" y="2160000"/>
            <a:ext cx="8357040" cy="251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Составление ранжированного списка обучающихся на основе итоговой суммы баллов, складывающейся из суммы первичных баллов, полученных по результатам государственной итоговой аттестации по двум профильным предметам (Приказ № 1865),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и баллов за индивидуальные образовательные достижения обучающихся по профильным предметам, рассчитываемых в соответствии с локальным нормативным актом соответствующей образовательной организации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Скругленный прямоугольник 12_ 11"/>
          <p:cNvSpPr/>
          <p:nvPr/>
        </p:nvSpPr>
        <p:spPr>
          <a:xfrm>
            <a:off x="540000" y="4860000"/>
            <a:ext cx="8357040" cy="143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c9211e"/>
                </a:solidFill>
                <a:latin typeface="PT Astra Serif"/>
                <a:ea typeface="Arial"/>
              </a:rPr>
              <a:t>ВНИМАНИЕ!</a:t>
            </a: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Arial"/>
              </a:rPr>
              <a:t> Для </a:t>
            </a:r>
            <a:r>
              <a:rPr b="1" lang="ru-RU" sz="1600" spc="-1" strike="noStrike">
                <a:solidFill>
                  <a:srgbClr val="c9211e"/>
                </a:solidFill>
                <a:latin typeface="PT Astra Serif"/>
                <a:ea typeface="Arial"/>
              </a:rPr>
              <a:t>государственных ОО</a:t>
            </a: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Arial"/>
              </a:rPr>
              <a:t> при составлении ранжированного списка учитываются баллы, полученные по результатам конкурсных испытаний, установленных локальным нормативным актом соответствующей образовательной организации, регламентирующим правила приема обучающихся в соответствующую образовательную организацию (пункт 4.4 Порядка)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1"/>
          <p:cNvSpPr/>
          <p:nvPr/>
        </p:nvSpPr>
        <p:spPr>
          <a:xfrm>
            <a:off x="457200" y="1604520"/>
            <a:ext cx="8357040" cy="54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Скругленный прямоугольник 12_ 26"/>
          <p:cNvSpPr/>
          <p:nvPr/>
        </p:nvSpPr>
        <p:spPr>
          <a:xfrm>
            <a:off x="720000" y="180000"/>
            <a:ext cx="7763400" cy="71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Суммы первичных баллов для ранжированных списков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3" name=""/>
          <p:cNvGraphicFramePr/>
          <p:nvPr/>
        </p:nvGraphicFramePr>
        <p:xfrm>
          <a:off x="180000" y="1980000"/>
          <a:ext cx="8819280" cy="4678200"/>
        </p:xfrm>
        <a:graphic>
          <a:graphicData uri="http://schemas.openxmlformats.org/drawingml/2006/table">
            <a:tbl>
              <a:tblPr/>
              <a:tblGrid>
                <a:gridCol w="1762560"/>
                <a:gridCol w="1762560"/>
                <a:gridCol w="1762560"/>
                <a:gridCol w="1762560"/>
                <a:gridCol w="1769400"/>
              </a:tblGrid>
              <a:tr h="1775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Максимальный балл по предмету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Установленный ОО балл для отбора в класс профильного обучения (например)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Полученный балл на ОГЭ (например)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Рассчет (например)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4251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Физика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45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36х100:45=80%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4881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Химия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27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28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28х100:40=70%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5652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Биология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48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38х100:48=79%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424160">
                <a:tc gridSpan="5"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Суммы баллов (например):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физика+химия = 150 в переводе в процентном соотношении (64 при сумме первичных баллов 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физика+биология = 159 (74)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химия+биология = 149 (66)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44" name="Скругленный прямоугольник 12_ 30"/>
          <p:cNvSpPr/>
          <p:nvPr/>
        </p:nvSpPr>
        <p:spPr>
          <a:xfrm>
            <a:off x="720000" y="1080000"/>
            <a:ext cx="7738920" cy="71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Естественно-научный профиль обучения (пример рассчета)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"/>
          <p:cNvSpPr/>
          <p:nvPr/>
        </p:nvSpPr>
        <p:spPr>
          <a:xfrm>
            <a:off x="1490040" y="5294880"/>
            <a:ext cx="7389000" cy="417600"/>
          </a:xfrm>
          <a:prstGeom prst="rect">
            <a:avLst/>
          </a:prstGeom>
          <a:noFill/>
          <a:ln w="0">
            <a:noFill/>
          </a:ln>
          <a:effectLst>
            <a:outerShdw dir="2700000" dist="203646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Скругленный прямоугольник 12_ 1"/>
          <p:cNvSpPr/>
          <p:nvPr/>
        </p:nvSpPr>
        <p:spPr>
          <a:xfrm>
            <a:off x="720000" y="180000"/>
            <a:ext cx="7763400" cy="143424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Образовательная программа СОО</a:t>
            </a:r>
            <a:br>
              <a:rPr sz="1800"/>
            </a:br>
            <a:r>
              <a:rPr b="1" lang="ru-RU" sz="24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(часть 1, часть 6.1 статьи 12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Федерального закона № 273-ФЗ)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Скругленный прямоугольник 12_ 3"/>
          <p:cNvSpPr/>
          <p:nvPr/>
        </p:nvSpPr>
        <p:spPr>
          <a:xfrm>
            <a:off x="540000" y="2880000"/>
            <a:ext cx="3778200" cy="24130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ФГОС СОО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федеральный государственный образовательный стандарт среднего общего образования (приказ Министерства образования и науки Российской Федерации от 17 мая 2012 года № 413)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Скругленный прямоугольник 12_ 2"/>
          <p:cNvSpPr/>
          <p:nvPr/>
        </p:nvSpPr>
        <p:spPr>
          <a:xfrm>
            <a:off x="4680000" y="2880000"/>
            <a:ext cx="3778200" cy="24130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ФОП СОО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федеральная  образовательная программа среднего общего образования (приказ Министерства просвещения Российской Федерации от 18 мая 2023 года</a:t>
            </a:r>
            <a:br>
              <a:rPr sz="1600"/>
            </a:b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№ 371)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2"/>
          <p:cNvSpPr/>
          <p:nvPr/>
        </p:nvSpPr>
        <p:spPr>
          <a:xfrm>
            <a:off x="457200" y="1604520"/>
            <a:ext cx="8357040" cy="54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Не позднее 25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Скругленный прямоугольник 12_29"/>
          <p:cNvSpPr/>
          <p:nvPr/>
        </p:nvSpPr>
        <p:spPr>
          <a:xfrm>
            <a:off x="900000" y="18288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Скругленный прямоугольник 12_30"/>
          <p:cNvSpPr/>
          <p:nvPr/>
        </p:nvSpPr>
        <p:spPr>
          <a:xfrm>
            <a:off x="457200" y="2155680"/>
            <a:ext cx="8357040" cy="21628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Составление списка обучающихся, рекомендованных к зачислению комиссией по проведению индивидуального отбора обучающихся в класс (классы) профильного обучения, в том числе на основе индивидуальных учебных планов, на основании ранжированного списка обучающихся и до заполнения установленного количества мест.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Скругленный прямоугольник 12_ 9"/>
          <p:cNvSpPr/>
          <p:nvPr/>
        </p:nvSpPr>
        <p:spPr>
          <a:xfrm>
            <a:off x="540000" y="4500000"/>
            <a:ext cx="8357040" cy="215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 равенстве баллов у обучающихся, претендующих на последнее или последние места из установленного количества мест, преимущественное право на включение в список обучающихся, рекомендованных к зачислению, получают обучающиеся, имеющие более высокий средний балл аттестата об основном общем образовании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2"/>
          <p:cNvSpPr/>
          <p:nvPr/>
        </p:nvSpPr>
        <p:spPr>
          <a:xfrm>
            <a:off x="457200" y="1604520"/>
            <a:ext cx="8357040" cy="54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Не позднее 30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Скругленный прямоугольник 12_31"/>
          <p:cNvSpPr/>
          <p:nvPr/>
        </p:nvSpPr>
        <p:spPr>
          <a:xfrm>
            <a:off x="720000" y="18288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Скругленный прямоугольник 12_32"/>
          <p:cNvSpPr/>
          <p:nvPr/>
        </p:nvSpPr>
        <p:spPr>
          <a:xfrm>
            <a:off x="460440" y="2520000"/>
            <a:ext cx="8357040" cy="35974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Прием заявлений родителей (законных представителей) обучающихся о согласии на зачисление, личных дел обучающихся, подлинников аттестатов об основном общем образовании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2"/>
          <p:cNvSpPr/>
          <p:nvPr/>
        </p:nvSpPr>
        <p:spPr>
          <a:xfrm>
            <a:off x="457200" y="1604520"/>
            <a:ext cx="8357040" cy="54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Не позднее 1 августа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"/>
          <p:cNvSpPr/>
          <p:nvPr/>
        </p:nvSpPr>
        <p:spPr>
          <a:xfrm>
            <a:off x="360000" y="2700000"/>
            <a:ext cx="8357040" cy="30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Скругленный прямоугольник 12_33"/>
          <p:cNvSpPr/>
          <p:nvPr/>
        </p:nvSpPr>
        <p:spPr>
          <a:xfrm>
            <a:off x="874080" y="18288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Скругленный прямоугольник 12_34"/>
          <p:cNvSpPr/>
          <p:nvPr/>
        </p:nvSpPr>
        <p:spPr>
          <a:xfrm>
            <a:off x="540000" y="2396160"/>
            <a:ext cx="8357040" cy="12294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Принятие решения о зачислении обучающихся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Скругленный прямоугольник 12_35"/>
          <p:cNvSpPr/>
          <p:nvPr/>
        </p:nvSpPr>
        <p:spPr>
          <a:xfrm>
            <a:off x="540000" y="3960000"/>
            <a:ext cx="8357040" cy="21294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Приказы о зачислении в образовательную организацию размещаются на информационном стенде образовательной организации в день их издания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Скругленный прямоугольник 12_36"/>
          <p:cNvSpPr/>
          <p:nvPr/>
        </p:nvSpPr>
        <p:spPr>
          <a:xfrm>
            <a:off x="540000" y="180000"/>
            <a:ext cx="809748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Постановление Конституционного суда Российской Федерации от 23 июля 2020 года № 39-П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Скругленный прямоугольник 12_37"/>
          <p:cNvSpPr/>
          <p:nvPr/>
        </p:nvSpPr>
        <p:spPr>
          <a:xfrm>
            <a:off x="360" y="1440360"/>
            <a:ext cx="9141480" cy="50374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за обучающимися образовательных организаций, включенных в перечень образовательных организаций, проводящих индивидуальный отбор, освоившими программу основного общего образования и не прошедшими индивидуальный отбор в класс (классы) с углубленным изучением отдельных учебных предметов, в класс (классы) профильного обучения, сохраняется право по заявлению родителей (законных представителей) на продолжение обучения по образовательным программам среднего общего образования в классе с универсальным профилем обучения той же образовательной организации или иной территориально доступной общеобразовательной организации (пункт 4.10 Положения № 313-П)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Рисунок 329" descr=""/>
          <p:cNvPicPr/>
          <p:nvPr/>
        </p:nvPicPr>
        <p:blipFill>
          <a:blip r:embed="rId1"/>
          <a:stretch/>
        </p:blipFill>
        <p:spPr>
          <a:xfrm>
            <a:off x="1581480" y="352800"/>
            <a:ext cx="6413400" cy="903960"/>
          </a:xfrm>
          <a:prstGeom prst="rect">
            <a:avLst/>
          </a:prstGeom>
          <a:ln w="0">
            <a:noFill/>
          </a:ln>
          <a:effectLst>
            <a:outerShdw blurRad="25560" dir="2700000" dist="101823">
              <a:srgbClr val="b4c7dc"/>
            </a:outerShdw>
          </a:effectLst>
        </p:spPr>
      </p:pic>
      <p:sp>
        <p:nvSpPr>
          <p:cNvPr id="260" name="TextBox 7"/>
          <p:cNvSpPr/>
          <p:nvPr/>
        </p:nvSpPr>
        <p:spPr>
          <a:xfrm>
            <a:off x="1490040" y="5294880"/>
            <a:ext cx="7389000" cy="417600"/>
          </a:xfrm>
          <a:prstGeom prst="rect">
            <a:avLst/>
          </a:prstGeom>
          <a:noFill/>
          <a:ln w="0">
            <a:noFill/>
          </a:ln>
          <a:effectLst>
            <a:outerShdw dir="2700000" dist="203646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1" name="Picture 5" descr="sarat01"/>
          <p:cNvPicPr/>
          <p:nvPr/>
        </p:nvPicPr>
        <p:blipFill>
          <a:blip r:embed="rId2"/>
          <a:stretch/>
        </p:blipFill>
        <p:spPr>
          <a:xfrm>
            <a:off x="8031600" y="27360"/>
            <a:ext cx="752040" cy="1203840"/>
          </a:xfrm>
          <a:prstGeom prst="rect">
            <a:avLst/>
          </a:prstGeom>
          <a:ln w="9525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  <p:pic>
        <p:nvPicPr>
          <p:cNvPr id="262" name="Рисунок 1" descr=""/>
          <p:cNvPicPr/>
          <p:nvPr/>
        </p:nvPicPr>
        <p:blipFill>
          <a:blip r:embed="rId3"/>
          <a:stretch/>
        </p:blipFill>
        <p:spPr>
          <a:xfrm>
            <a:off x="58320" y="108000"/>
            <a:ext cx="1509840" cy="1123200"/>
          </a:xfrm>
          <a:prstGeom prst="rect">
            <a:avLst/>
          </a:prstGeom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  <p:sp>
        <p:nvSpPr>
          <p:cNvPr id="263" name="Скругленный прямоугольник 3"/>
          <p:cNvSpPr/>
          <p:nvPr/>
        </p:nvSpPr>
        <p:spPr>
          <a:xfrm>
            <a:off x="683640" y="1412640"/>
            <a:ext cx="7979400" cy="1570680"/>
          </a:xfrm>
          <a:prstGeom prst="roundRect">
            <a:avLst>
              <a:gd name="adj" fmla="val 16667"/>
            </a:avLst>
          </a:prstGeom>
          <a:solidFill>
            <a:schemeClr val="accent1">
              <a:alpha val="90000"/>
            </a:schemeClr>
          </a:solidFill>
          <a:ln>
            <a:solidFill>
              <a:srgbClr val="475785"/>
            </a:solidFill>
            <a:round/>
          </a:ln>
          <a:effectLst>
            <a:outerShdw dir="2700000" dist="203646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Адрес: 410002, г. Саратов, ул. Соляная, 15.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Тел. 8 (845 2) 49-92-85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E-mail: </a:t>
            </a:r>
            <a:r>
              <a:rPr b="1" lang="en-US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nadzor@minobr.saratov.gov.ru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Скругленный прямоугольник 5"/>
          <p:cNvSpPr/>
          <p:nvPr/>
        </p:nvSpPr>
        <p:spPr>
          <a:xfrm>
            <a:off x="1490040" y="3357000"/>
            <a:ext cx="6597000" cy="850680"/>
          </a:xfrm>
          <a:prstGeom prst="roundRect">
            <a:avLst>
              <a:gd name="adj" fmla="val 16667"/>
            </a:avLst>
          </a:prstGeom>
          <a:solidFill>
            <a:schemeClr val="accent1">
              <a:alpha val="90000"/>
            </a:schemeClr>
          </a:solidFill>
          <a:ln>
            <a:solidFill>
              <a:srgbClr val="475785"/>
            </a:solidFill>
            <a:round/>
          </a:ln>
          <a:effectLst>
            <a:outerShdw dir="2700000" dist="203646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Сайт: </a:t>
            </a:r>
            <a:r>
              <a:rPr b="1" lang="en-US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minobr.saratov.gov.ru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5" name="Рисунок 335" descr=""/>
          <p:cNvPicPr/>
          <p:nvPr/>
        </p:nvPicPr>
        <p:blipFill>
          <a:blip r:embed="rId4"/>
          <a:stretch/>
        </p:blipFill>
        <p:spPr>
          <a:xfrm>
            <a:off x="360" y="4737960"/>
            <a:ext cx="9135360" cy="2111760"/>
          </a:xfrm>
          <a:prstGeom prst="rect">
            <a:avLst/>
          </a:prstGeom>
          <a:ln w="0">
            <a:noFill/>
          </a:ln>
          <a:effectLst>
            <a:outerShdw blurRad="25560" dir="2700000" dist="101823">
              <a:srgbClr val="b4c7dc"/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"/>
          <p:cNvSpPr/>
          <p:nvPr/>
        </p:nvSpPr>
        <p:spPr>
          <a:xfrm>
            <a:off x="410760" y="1260000"/>
            <a:ext cx="8223480" cy="89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Естественно-научный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"/>
          <p:cNvSpPr/>
          <p:nvPr/>
        </p:nvSpPr>
        <p:spPr>
          <a:xfrm>
            <a:off x="360000" y="2160000"/>
            <a:ext cx="8223480" cy="7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Гуманитарный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"/>
          <p:cNvSpPr/>
          <p:nvPr/>
        </p:nvSpPr>
        <p:spPr>
          <a:xfrm>
            <a:off x="230760" y="2880000"/>
            <a:ext cx="8223480" cy="89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Социально</a:t>
            </a:r>
            <a:r>
              <a:rPr b="1" lang="ru-RU" sz="3200" spc="-1" strike="noStrike">
                <a:solidFill>
                  <a:srgbClr val="ff0000"/>
                </a:solidFill>
                <a:latin typeface="PT Astra Serif"/>
                <a:ea typeface="DejaVu Sans"/>
              </a:rPr>
              <a:t>-</a:t>
            </a: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экономический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"/>
          <p:cNvSpPr/>
          <p:nvPr/>
        </p:nvSpPr>
        <p:spPr>
          <a:xfrm>
            <a:off x="230760" y="3780000"/>
            <a:ext cx="8223480" cy="89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Технологический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"/>
          <p:cNvSpPr/>
          <p:nvPr/>
        </p:nvSpPr>
        <p:spPr>
          <a:xfrm>
            <a:off x="360000" y="4860000"/>
            <a:ext cx="8223480" cy="107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Универсальный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Скругленный прямоугольник 12_1"/>
          <p:cNvSpPr/>
          <p:nvPr/>
        </p:nvSpPr>
        <p:spPr>
          <a:xfrm>
            <a:off x="871200" y="180000"/>
            <a:ext cx="7763400" cy="143424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Профили обучения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(пункт 18.3.1 ФГОС СОО)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"/>
          <p:cNvSpPr/>
          <p:nvPr/>
        </p:nvSpPr>
        <p:spPr>
          <a:xfrm>
            <a:off x="410760" y="1260000"/>
            <a:ext cx="8223480" cy="7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Скругленный прямоугольник 12_2"/>
          <p:cNvSpPr/>
          <p:nvPr/>
        </p:nvSpPr>
        <p:spPr>
          <a:xfrm>
            <a:off x="691200" y="18000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Основания организации индивидуального отбора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Скругленный прямоугольник 12_12"/>
          <p:cNvSpPr/>
          <p:nvPr/>
        </p:nvSpPr>
        <p:spPr>
          <a:xfrm>
            <a:off x="540000" y="1440000"/>
            <a:ext cx="8275320" cy="71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Часть 5 статьи 67 Федерального закона № 273-ФЗ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Скругленный прямоугольник 12_13"/>
          <p:cNvSpPr/>
          <p:nvPr/>
        </p:nvSpPr>
        <p:spPr>
          <a:xfrm>
            <a:off x="540000" y="2340000"/>
            <a:ext cx="8275680" cy="323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Постановление Правительства Саратовской области от 29 мая 2014 года № 313-П «Об утверждении Положения об организации индивидуального отбора при приеме либо переводе в областные государственные образовательные организации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Скругленный прямоугольник 12_14"/>
          <p:cNvSpPr/>
          <p:nvPr/>
        </p:nvSpPr>
        <p:spPr>
          <a:xfrm>
            <a:off x="540000" y="5760000"/>
            <a:ext cx="8275680" cy="107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Приказ министерства образования Саратовской области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от 16 октября 2023 года № 1865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«Об утверждении перечня профильных предметов»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3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Скругленный прямоугольник 12_3"/>
          <p:cNvSpPr/>
          <p:nvPr/>
        </p:nvSpPr>
        <p:spPr>
          <a:xfrm>
            <a:off x="871200" y="18000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Учебный план профиля или индивидуальный учебный план (пункт 18.3.1 ФГОС СОО)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Скругленный прямоугольник 12_4"/>
          <p:cNvSpPr/>
          <p:nvPr/>
        </p:nvSpPr>
        <p:spPr>
          <a:xfrm>
            <a:off x="873000" y="1800000"/>
            <a:ext cx="7763400" cy="251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600" spc="-1" strike="noStrike" u="sng">
                <a:solidFill>
                  <a:srgbClr val="ff0000"/>
                </a:solidFill>
                <a:uFillTx/>
                <a:latin typeface="PT Astra Serif"/>
                <a:ea typeface="Microsoft YaHei"/>
              </a:rPr>
              <a:t>Не менее 13 учебных предметов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(русский язык, литература, математика, иностранный язык, информатика, </a:t>
            </a: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физика, химия, биология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, история, </a:t>
            </a: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обществознание, география,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 физическая культура, основы безопасности жизнедеятельности)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Скругленный прямоугольник 12_5"/>
          <p:cNvSpPr/>
          <p:nvPr/>
        </p:nvSpPr>
        <p:spPr>
          <a:xfrm>
            <a:off x="873000" y="4500360"/>
            <a:ext cx="7763400" cy="215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Изучение не менее </a:t>
            </a:r>
            <a:r>
              <a:rPr b="1" lang="ru-RU" sz="2600" spc="-1" strike="noStrike" u="sng">
                <a:solidFill>
                  <a:srgbClr val="ff0000"/>
                </a:solidFill>
                <a:uFillTx/>
                <a:latin typeface="PT Astra Serif"/>
                <a:ea typeface="Microsoft YaHei"/>
              </a:rPr>
              <a:t>2 учебных предметов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216000" indent="-213120" algn="ctr">
              <a:lnSpc>
                <a:spcPct val="100000"/>
              </a:lnSpc>
              <a:tabLst>
                <a:tab algn="l" pos="0"/>
              </a:tabLst>
            </a:pP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на углубленном уровне из соответствующей профилю обучения предметной области и (или) смежной с ней предметной области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Скругленный прямоугольник 12_ 4"/>
          <p:cNvSpPr/>
          <p:nvPr/>
        </p:nvSpPr>
        <p:spPr>
          <a:xfrm>
            <a:off x="871200" y="180000"/>
            <a:ext cx="7763400" cy="8982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Варианты учебных планов профилей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(пункт 131.20 ФОП СОО)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Скругленный прямоугольник 12_ 6"/>
          <p:cNvSpPr/>
          <p:nvPr/>
        </p:nvSpPr>
        <p:spPr>
          <a:xfrm>
            <a:off x="874800" y="1260000"/>
            <a:ext cx="7763400" cy="5382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Технологический профиль обучения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2" name=""/>
          <p:cNvGraphicFramePr/>
          <p:nvPr/>
        </p:nvGraphicFramePr>
        <p:xfrm>
          <a:off x="720000" y="3267000"/>
          <a:ext cx="8059320" cy="3212280"/>
        </p:xfrm>
        <a:graphic>
          <a:graphicData uri="http://schemas.openxmlformats.org/drawingml/2006/table">
            <a:tbl>
              <a:tblPr/>
              <a:tblGrid>
                <a:gridCol w="4028760"/>
                <a:gridCol w="4030920"/>
              </a:tblGrid>
              <a:tr h="6375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Предметы для отбора в профиль  (учитываются 2 профильных предмета)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15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Информатика, физика, математика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выбираются учебные предметы и дополнительные предметы, курсы преимущественно из предметных областей «Математика и информатика» и «Естественно-научные предметы»: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математика (алгебра и начала математического анализа, геометрия, вероятность и статистика) + физика (</a:t>
                      </a:r>
                      <a:r>
                        <a:rPr b="1" i="1" lang="ru-RU" sz="1600" spc="-1" strike="noStrike" u="sng">
                          <a:solidFill>
                            <a:srgbClr val="000000"/>
                          </a:solidFill>
                          <a:uFillTx/>
                          <a:latin typeface="PT Astra Serif"/>
                          <a:ea typeface="Arial"/>
                        </a:rPr>
                        <a:t>инженерный</a:t>
                      </a: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);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математика + информатика (</a:t>
                      </a:r>
                      <a:r>
                        <a:rPr b="1" i="1" lang="ru-RU" sz="1600" spc="-1" strike="noStrike" u="sng">
                          <a:solidFill>
                            <a:srgbClr val="000000"/>
                          </a:solidFill>
                          <a:uFillTx/>
                          <a:latin typeface="PT Astra Serif"/>
                          <a:ea typeface="Arial"/>
                        </a:rPr>
                        <a:t>информационно-технологический</a:t>
                      </a: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).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83" name="Скругленный прямоугольник 12_ 14"/>
          <p:cNvSpPr/>
          <p:nvPr/>
        </p:nvSpPr>
        <p:spPr>
          <a:xfrm>
            <a:off x="866520" y="1983600"/>
            <a:ext cx="7771680" cy="107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производственную, инженерную и информационную сферы деятельности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4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Скругленный прямоугольник 12_ 16"/>
          <p:cNvSpPr/>
          <p:nvPr/>
        </p:nvSpPr>
        <p:spPr>
          <a:xfrm>
            <a:off x="900000" y="18000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Естественно-научный профиль обучения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6" name=""/>
          <p:cNvGraphicFramePr/>
          <p:nvPr/>
        </p:nvGraphicFramePr>
        <p:xfrm>
          <a:off x="929880" y="2864160"/>
          <a:ext cx="7739640" cy="2252520"/>
        </p:xfrm>
        <a:graphic>
          <a:graphicData uri="http://schemas.openxmlformats.org/drawingml/2006/table">
            <a:tbl>
              <a:tblPr/>
              <a:tblGrid>
                <a:gridCol w="3869280"/>
                <a:gridCol w="3870720"/>
              </a:tblGrid>
              <a:tr h="7124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Предметы для отбора в профиль (учитываются 2 профильных предмета)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15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Химия, биология, физика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для изучения на углубленном уровне выбираются учебные предметы и дополнительные курсы преимущественно из предметных областей «Естественно-научные предметы»: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химия + биология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87" name="Скругленный прямоугольник 12_ 17"/>
          <p:cNvSpPr/>
          <p:nvPr/>
        </p:nvSpPr>
        <p:spPr>
          <a:xfrm>
            <a:off x="866520" y="1443600"/>
            <a:ext cx="7771680" cy="107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такие сферы деятельности как медицина, биотехнологии и другие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5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Скругленный прямоугольник 12_ 15"/>
          <p:cNvSpPr/>
          <p:nvPr/>
        </p:nvSpPr>
        <p:spPr>
          <a:xfrm>
            <a:off x="900000" y="180000"/>
            <a:ext cx="7763400" cy="107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Гуманитарный профиль обучения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0" name=""/>
          <p:cNvGraphicFramePr/>
          <p:nvPr/>
        </p:nvGraphicFramePr>
        <p:xfrm>
          <a:off x="929880" y="2864160"/>
          <a:ext cx="7739640" cy="3591000"/>
        </p:xfrm>
        <a:graphic>
          <a:graphicData uri="http://schemas.openxmlformats.org/drawingml/2006/table">
            <a:tbl>
              <a:tblPr/>
              <a:tblGrid>
                <a:gridCol w="3869280"/>
                <a:gridCol w="3870720"/>
              </a:tblGrid>
              <a:tr h="7124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Предметы для отбора в профиль (учитываются 2 профильных предмета)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28785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Иностранный язык, литература, история, обществознание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на углубленном уровне выбираются учебные предметы преимущественно из предметных областей «Русский язык и литература», «Общественно-научные предметы» и «Иностранные языки»: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литература+обществознание;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литература+иностранный язык;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литература+история;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история+обществознание;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иностранный язык+история: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иностранный язык+обществознание.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1" name="Скругленный прямоугольник 12_ 18"/>
          <p:cNvSpPr/>
          <p:nvPr/>
        </p:nvSpPr>
        <p:spPr>
          <a:xfrm>
            <a:off x="866520" y="1443600"/>
            <a:ext cx="7771680" cy="107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такие сферы деятельности как педагогика, психология, общественные отношения и другие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6"/>
          <p:cNvSpPr/>
          <p:nvPr/>
        </p:nvSpPr>
        <p:spPr>
          <a:xfrm>
            <a:off x="360000" y="3780000"/>
            <a:ext cx="8094240" cy="179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Скругленный прямоугольник 12_ 19"/>
          <p:cNvSpPr/>
          <p:nvPr/>
        </p:nvSpPr>
        <p:spPr>
          <a:xfrm>
            <a:off x="900000" y="180000"/>
            <a:ext cx="7763400" cy="8982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Социально-экономический профиль обучения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4" name=""/>
          <p:cNvGraphicFramePr/>
          <p:nvPr/>
        </p:nvGraphicFramePr>
        <p:xfrm>
          <a:off x="827280" y="3706920"/>
          <a:ext cx="7905960" cy="2668680"/>
        </p:xfrm>
        <a:graphic>
          <a:graphicData uri="http://schemas.openxmlformats.org/drawingml/2006/table">
            <a:tbl>
              <a:tblPr/>
              <a:tblGrid>
                <a:gridCol w="3869280"/>
                <a:gridCol w="4037040"/>
              </a:tblGrid>
              <a:tr h="5454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Предметы для отбора в профиль (учитываются 2 профильных предмета)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20584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</a:rPr>
                        <a:t>Обществознание, география, информатика, математика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на углубленном уровне выбираются учебные предметы преимущественно из предметных областей «Математика и информатика», «Общественно-научные предметы»: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математика+обществознание;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обществознание+география;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PT Astra Serif"/>
                          <a:ea typeface="Arial"/>
                        </a:rPr>
                        <a:t>математика+обществознание+география.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5" name="Скругленный прямоугольник 12_ 20"/>
          <p:cNvSpPr/>
          <p:nvPr/>
        </p:nvSpPr>
        <p:spPr>
          <a:xfrm>
            <a:off x="866520" y="1440000"/>
            <a:ext cx="7771680" cy="17982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другими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1056</TotalTime>
  <Application>LibreOffice/7.5.5.2$Windows_X86_64 LibreOffice_project/ca8fe7424262805f223b9a2334bc7181abbcbf5e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2017-10-21T08:14:02Z</dcterms:created>
  <dc:creator>NEROZYA ELENA</dc:creator>
  <dc:description/>
  <dc:language>ru-RU</dc:language>
  <cp:lastModifiedBy/>
  <cp:lastPrinted>2024-02-08T09:13:28Z</cp:lastPrinted>
  <dcterms:modified xsi:type="dcterms:W3CDTF">2024-02-08T17:54:54Z</dcterms:modified>
  <cp:revision>720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14</vt:i4>
  </property>
  <property fmtid="{D5CDD505-2E9C-101B-9397-08002B2CF9AE}" pid="4" name="PresentationFormat">
    <vt:lpwstr>Экран (4:3)</vt:lpwstr>
  </property>
  <property fmtid="{D5CDD505-2E9C-101B-9397-08002B2CF9AE}" pid="5" name="Slides">
    <vt:i4>14</vt:i4>
  </property>
</Properties>
</file>