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13550" cy="99488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B13"/>
    <a:srgbClr val="F58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587F8-1E1E-4652-9C06-46A919965E1E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D6BFFDD-C053-4AC4-8A73-DD03EDAC2BFB}">
      <dgm:prSet custT="1"/>
      <dgm:spPr>
        <a:solidFill>
          <a:srgbClr val="FFCC99"/>
        </a:solidFill>
      </dgm:spPr>
      <dgm:t>
        <a:bodyPr/>
        <a:lstStyle/>
        <a:p>
          <a:pPr rtl="0"/>
          <a:r>
            <a:rPr lang="ru-RU" sz="1600" b="1" dirty="0"/>
            <a:t>Обучение по ООП в соответствии с </a:t>
          </a:r>
          <a:br>
            <a:rPr lang="ru-RU" sz="1600" b="1" dirty="0"/>
          </a:br>
          <a:r>
            <a:rPr lang="ru-RU" sz="1600" b="1" dirty="0"/>
            <a:t>ФГОС - 2009</a:t>
          </a:r>
          <a:endParaRPr lang="ru-RU" sz="1600" dirty="0"/>
        </a:p>
      </dgm:t>
    </dgm:pt>
    <dgm:pt modelId="{72FB0068-0C07-4B23-BCFE-A178C27E34E6}" type="parTrans" cxnId="{D4B12BB2-B550-4D0A-8948-87B69C382732}">
      <dgm:prSet/>
      <dgm:spPr/>
      <dgm:t>
        <a:bodyPr/>
        <a:lstStyle/>
        <a:p>
          <a:endParaRPr lang="ru-RU" sz="1400"/>
        </a:p>
      </dgm:t>
    </dgm:pt>
    <dgm:pt modelId="{ED3B9F38-5B00-4DC2-A5F3-F28C2F63D694}" type="sibTrans" cxnId="{D4B12BB2-B550-4D0A-8948-87B69C382732}">
      <dgm:prSet/>
      <dgm:spPr/>
      <dgm:t>
        <a:bodyPr/>
        <a:lstStyle/>
        <a:p>
          <a:endParaRPr lang="ru-RU" sz="1400"/>
        </a:p>
      </dgm:t>
    </dgm:pt>
    <dgm:pt modelId="{C8DAF9B0-7B30-4529-9F07-3D49CA6014C8}">
      <dgm:prSet custT="1"/>
      <dgm:spPr/>
      <dgm:t>
        <a:bodyPr/>
        <a:lstStyle/>
        <a:p>
          <a:pPr rtl="0"/>
          <a:r>
            <a:rPr lang="ru-RU" sz="1400" b="1" dirty="0"/>
            <a:t>Для завершения обучения использовать учебники из Приложения 2 </a:t>
          </a:r>
        </a:p>
        <a:p>
          <a:pPr rtl="0"/>
          <a:r>
            <a:rPr lang="ru-RU" sz="1400" b="0" i="1" dirty="0"/>
            <a:t>(Приказ № 858) </a:t>
          </a:r>
        </a:p>
      </dgm:t>
    </dgm:pt>
    <dgm:pt modelId="{8E545593-9666-4E9C-A17E-E86B34AC589A}" type="parTrans" cxnId="{10A70A6D-41D2-4863-B6CF-159C50D55E4F}">
      <dgm:prSet/>
      <dgm:spPr/>
      <dgm:t>
        <a:bodyPr/>
        <a:lstStyle/>
        <a:p>
          <a:endParaRPr lang="ru-RU" sz="1400"/>
        </a:p>
      </dgm:t>
    </dgm:pt>
    <dgm:pt modelId="{75E6A3C8-F37C-46C1-AB95-AF3923F02DD4}" type="sibTrans" cxnId="{10A70A6D-41D2-4863-B6CF-159C50D55E4F}">
      <dgm:prSet/>
      <dgm:spPr/>
      <dgm:t>
        <a:bodyPr/>
        <a:lstStyle/>
        <a:p>
          <a:endParaRPr lang="ru-RU" sz="1400"/>
        </a:p>
      </dgm:t>
    </dgm:pt>
    <dgm:pt modelId="{E64CB91C-7820-4CC3-900C-0147BBEA2E89}">
      <dgm:prSet custT="1"/>
      <dgm:spPr>
        <a:ln>
          <a:solidFill>
            <a:srgbClr val="988675"/>
          </a:solidFill>
        </a:ln>
      </dgm:spPr>
      <dgm:t>
        <a:bodyPr/>
        <a:lstStyle/>
        <a:p>
          <a:pPr rtl="0"/>
          <a:r>
            <a:rPr lang="ru-RU" sz="1400" i="1" dirty="0"/>
            <a:t>Приказ Министерства образования и науки Российской Федерации от 6 октября 2009 г. № 373 </a:t>
          </a:r>
          <a:endParaRPr lang="ru-RU" sz="1400" dirty="0"/>
        </a:p>
      </dgm:t>
    </dgm:pt>
    <dgm:pt modelId="{2B3C97F2-DC9D-4E0A-82C3-1B28D52A6CC1}" type="parTrans" cxnId="{1283970F-593D-4942-A02F-3D29D531D7B4}">
      <dgm:prSet/>
      <dgm:spPr/>
      <dgm:t>
        <a:bodyPr/>
        <a:lstStyle/>
        <a:p>
          <a:endParaRPr lang="ru-RU" sz="1400"/>
        </a:p>
      </dgm:t>
    </dgm:pt>
    <dgm:pt modelId="{95CE0B6A-365B-4506-8E44-3758BED1E5E7}" type="sibTrans" cxnId="{1283970F-593D-4942-A02F-3D29D531D7B4}">
      <dgm:prSet/>
      <dgm:spPr/>
      <dgm:t>
        <a:bodyPr/>
        <a:lstStyle/>
        <a:p>
          <a:endParaRPr lang="ru-RU" sz="1400"/>
        </a:p>
      </dgm:t>
    </dgm:pt>
    <dgm:pt modelId="{30522401-0528-4D85-9C0F-978EDB7D63B2}" type="pres">
      <dgm:prSet presAssocID="{EAC587F8-1E1E-4652-9C06-46A919965E1E}" presName="theList" presStyleCnt="0">
        <dgm:presLayoutVars>
          <dgm:dir/>
          <dgm:animLvl val="lvl"/>
          <dgm:resizeHandles val="exact"/>
        </dgm:presLayoutVars>
      </dgm:prSet>
      <dgm:spPr/>
    </dgm:pt>
    <dgm:pt modelId="{896B6540-9EA1-4AC0-B6CE-8AE262A5CF11}" type="pres">
      <dgm:prSet presAssocID="{BD6BFFDD-C053-4AC4-8A73-DD03EDAC2BFB}" presName="compNode" presStyleCnt="0"/>
      <dgm:spPr/>
    </dgm:pt>
    <dgm:pt modelId="{A0AECA5C-0EB9-4828-BB29-03CAAC741628}" type="pres">
      <dgm:prSet presAssocID="{BD6BFFDD-C053-4AC4-8A73-DD03EDAC2BFB}" presName="aNode" presStyleLbl="bgShp" presStyleIdx="0" presStyleCnt="1"/>
      <dgm:spPr/>
    </dgm:pt>
    <dgm:pt modelId="{0C87BF67-C422-449F-B06F-C57947093858}" type="pres">
      <dgm:prSet presAssocID="{BD6BFFDD-C053-4AC4-8A73-DD03EDAC2BFB}" presName="textNode" presStyleLbl="bgShp" presStyleIdx="0" presStyleCnt="1"/>
      <dgm:spPr/>
    </dgm:pt>
    <dgm:pt modelId="{CAD2F9F8-0BF4-4511-94F1-A9914B649A58}" type="pres">
      <dgm:prSet presAssocID="{BD6BFFDD-C053-4AC4-8A73-DD03EDAC2BFB}" presName="compChildNode" presStyleCnt="0"/>
      <dgm:spPr/>
    </dgm:pt>
    <dgm:pt modelId="{70851378-FF33-44B8-9607-D33AE5FE2797}" type="pres">
      <dgm:prSet presAssocID="{BD6BFFDD-C053-4AC4-8A73-DD03EDAC2BFB}" presName="theInnerList" presStyleCnt="0"/>
      <dgm:spPr/>
    </dgm:pt>
    <dgm:pt modelId="{54D2D766-102D-4A92-B36C-E09BDB91FB71}" type="pres">
      <dgm:prSet presAssocID="{E64CB91C-7820-4CC3-900C-0147BBEA2E89}" presName="childNode" presStyleLbl="node1" presStyleIdx="0" presStyleCnt="2">
        <dgm:presLayoutVars>
          <dgm:bulletEnabled val="1"/>
        </dgm:presLayoutVars>
      </dgm:prSet>
      <dgm:spPr/>
    </dgm:pt>
    <dgm:pt modelId="{05187653-B1CD-46F5-ADE1-F8E398D55EFE}" type="pres">
      <dgm:prSet presAssocID="{E64CB91C-7820-4CC3-900C-0147BBEA2E89}" presName="aSpace2" presStyleCnt="0"/>
      <dgm:spPr/>
    </dgm:pt>
    <dgm:pt modelId="{14DEAB36-23D0-43E2-BE0B-CB01A1BE92DA}" type="pres">
      <dgm:prSet presAssocID="{C8DAF9B0-7B30-4529-9F07-3D49CA6014C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6DCAED0E-5B8E-44EF-A48E-EABAE71C0D15}" type="presOf" srcId="{BD6BFFDD-C053-4AC4-8A73-DD03EDAC2BFB}" destId="{A0AECA5C-0EB9-4828-BB29-03CAAC741628}" srcOrd="0" destOrd="0" presId="urn:microsoft.com/office/officeart/2005/8/layout/lProcess2"/>
    <dgm:cxn modelId="{1283970F-593D-4942-A02F-3D29D531D7B4}" srcId="{BD6BFFDD-C053-4AC4-8A73-DD03EDAC2BFB}" destId="{E64CB91C-7820-4CC3-900C-0147BBEA2E89}" srcOrd="0" destOrd="0" parTransId="{2B3C97F2-DC9D-4E0A-82C3-1B28D52A6CC1}" sibTransId="{95CE0B6A-365B-4506-8E44-3758BED1E5E7}"/>
    <dgm:cxn modelId="{35262318-EE91-4B7C-A0AC-524F2C06A5FE}" type="presOf" srcId="{EAC587F8-1E1E-4652-9C06-46A919965E1E}" destId="{30522401-0528-4D85-9C0F-978EDB7D63B2}" srcOrd="0" destOrd="0" presId="urn:microsoft.com/office/officeart/2005/8/layout/lProcess2"/>
    <dgm:cxn modelId="{18489F48-7549-4567-BF85-F7FAE53AB0FE}" type="presOf" srcId="{C8DAF9B0-7B30-4529-9F07-3D49CA6014C8}" destId="{14DEAB36-23D0-43E2-BE0B-CB01A1BE92DA}" srcOrd="0" destOrd="0" presId="urn:microsoft.com/office/officeart/2005/8/layout/lProcess2"/>
    <dgm:cxn modelId="{10A70A6D-41D2-4863-B6CF-159C50D55E4F}" srcId="{BD6BFFDD-C053-4AC4-8A73-DD03EDAC2BFB}" destId="{C8DAF9B0-7B30-4529-9F07-3D49CA6014C8}" srcOrd="1" destOrd="0" parTransId="{8E545593-9666-4E9C-A17E-E86B34AC589A}" sibTransId="{75E6A3C8-F37C-46C1-AB95-AF3923F02DD4}"/>
    <dgm:cxn modelId="{FCB6DC7A-3B3B-4223-AF3D-CC1B3437890A}" type="presOf" srcId="{E64CB91C-7820-4CC3-900C-0147BBEA2E89}" destId="{54D2D766-102D-4A92-B36C-E09BDB91FB71}" srcOrd="0" destOrd="0" presId="urn:microsoft.com/office/officeart/2005/8/layout/lProcess2"/>
    <dgm:cxn modelId="{D4B12BB2-B550-4D0A-8948-87B69C382732}" srcId="{EAC587F8-1E1E-4652-9C06-46A919965E1E}" destId="{BD6BFFDD-C053-4AC4-8A73-DD03EDAC2BFB}" srcOrd="0" destOrd="0" parTransId="{72FB0068-0C07-4B23-BCFE-A178C27E34E6}" sibTransId="{ED3B9F38-5B00-4DC2-A5F3-F28C2F63D694}"/>
    <dgm:cxn modelId="{D61A89BA-74AF-4128-BF09-9F981CE2A507}" type="presOf" srcId="{BD6BFFDD-C053-4AC4-8A73-DD03EDAC2BFB}" destId="{0C87BF67-C422-449F-B06F-C57947093858}" srcOrd="1" destOrd="0" presId="urn:microsoft.com/office/officeart/2005/8/layout/lProcess2"/>
    <dgm:cxn modelId="{5683D45E-8554-49E2-A7A4-C64BF6EB89EB}" type="presParOf" srcId="{30522401-0528-4D85-9C0F-978EDB7D63B2}" destId="{896B6540-9EA1-4AC0-B6CE-8AE262A5CF11}" srcOrd="0" destOrd="0" presId="urn:microsoft.com/office/officeart/2005/8/layout/lProcess2"/>
    <dgm:cxn modelId="{ADC267B4-B837-446A-8718-843E83136B82}" type="presParOf" srcId="{896B6540-9EA1-4AC0-B6CE-8AE262A5CF11}" destId="{A0AECA5C-0EB9-4828-BB29-03CAAC741628}" srcOrd="0" destOrd="0" presId="urn:microsoft.com/office/officeart/2005/8/layout/lProcess2"/>
    <dgm:cxn modelId="{0B33616D-29C2-4AA5-A4D6-095E0B817332}" type="presParOf" srcId="{896B6540-9EA1-4AC0-B6CE-8AE262A5CF11}" destId="{0C87BF67-C422-449F-B06F-C57947093858}" srcOrd="1" destOrd="0" presId="urn:microsoft.com/office/officeart/2005/8/layout/lProcess2"/>
    <dgm:cxn modelId="{BD151257-D896-427E-907F-D31AC9CA4524}" type="presParOf" srcId="{896B6540-9EA1-4AC0-B6CE-8AE262A5CF11}" destId="{CAD2F9F8-0BF4-4511-94F1-A9914B649A58}" srcOrd="2" destOrd="0" presId="urn:microsoft.com/office/officeart/2005/8/layout/lProcess2"/>
    <dgm:cxn modelId="{AB5031CB-8038-48CF-AD3C-4DCF4E49CE0B}" type="presParOf" srcId="{CAD2F9F8-0BF4-4511-94F1-A9914B649A58}" destId="{70851378-FF33-44B8-9607-D33AE5FE2797}" srcOrd="0" destOrd="0" presId="urn:microsoft.com/office/officeart/2005/8/layout/lProcess2"/>
    <dgm:cxn modelId="{C7213289-104F-4434-8E52-5AD399472EA1}" type="presParOf" srcId="{70851378-FF33-44B8-9607-D33AE5FE2797}" destId="{54D2D766-102D-4A92-B36C-E09BDB91FB71}" srcOrd="0" destOrd="0" presId="urn:microsoft.com/office/officeart/2005/8/layout/lProcess2"/>
    <dgm:cxn modelId="{CE90F9E5-BE1C-4419-9ED0-60C5827589A0}" type="presParOf" srcId="{70851378-FF33-44B8-9607-D33AE5FE2797}" destId="{05187653-B1CD-46F5-ADE1-F8E398D55EFE}" srcOrd="1" destOrd="0" presId="urn:microsoft.com/office/officeart/2005/8/layout/lProcess2"/>
    <dgm:cxn modelId="{D809C92E-2DB4-4922-ACEE-2C91F31FD84A}" type="presParOf" srcId="{70851378-FF33-44B8-9607-D33AE5FE2797}" destId="{14DEAB36-23D0-43E2-BE0B-CB01A1BE92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90D90-6DF9-4C9F-910E-2451A5C4F8CB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E25BA0A-A7CA-417E-9AFB-4F0250152B79}">
      <dgm:prSet custT="1"/>
      <dgm:spPr>
        <a:solidFill>
          <a:srgbClr val="FFCC99"/>
        </a:solidFill>
      </dgm:spPr>
      <dgm:t>
        <a:bodyPr/>
        <a:lstStyle/>
        <a:p>
          <a:pPr rtl="0"/>
          <a:r>
            <a:rPr lang="ru-RU" sz="1600" b="1" dirty="0"/>
            <a:t>Обучение по ООП в соответствии с</a:t>
          </a:r>
          <a:br>
            <a:rPr lang="ru-RU" sz="1600" b="1" dirty="0"/>
          </a:br>
          <a:r>
            <a:rPr lang="ru-RU" sz="1600" b="1" dirty="0"/>
            <a:t> ФГОС -2021</a:t>
          </a:r>
        </a:p>
      </dgm:t>
    </dgm:pt>
    <dgm:pt modelId="{79A323D6-DFCE-4200-94E9-2539B8EBC93B}" type="parTrans" cxnId="{4976C4C1-9DA7-4CB5-A8DF-584878170213}">
      <dgm:prSet/>
      <dgm:spPr/>
      <dgm:t>
        <a:bodyPr/>
        <a:lstStyle/>
        <a:p>
          <a:endParaRPr lang="ru-RU"/>
        </a:p>
      </dgm:t>
    </dgm:pt>
    <dgm:pt modelId="{18C21B87-2D76-4A34-AD52-040B7BBC4245}" type="sibTrans" cxnId="{4976C4C1-9DA7-4CB5-A8DF-584878170213}">
      <dgm:prSet/>
      <dgm:spPr/>
      <dgm:t>
        <a:bodyPr/>
        <a:lstStyle/>
        <a:p>
          <a:endParaRPr lang="ru-RU"/>
        </a:p>
      </dgm:t>
    </dgm:pt>
    <dgm:pt modelId="{9ABD4C12-800D-4727-8420-66013AE193E3}">
      <dgm:prSet/>
      <dgm:spPr>
        <a:ln>
          <a:solidFill>
            <a:srgbClr val="988675"/>
          </a:solidFill>
        </a:ln>
      </dgm:spPr>
      <dgm:t>
        <a:bodyPr/>
        <a:lstStyle/>
        <a:p>
          <a:pPr rtl="0"/>
          <a:r>
            <a:rPr lang="ru-RU" i="1" dirty="0"/>
            <a:t>приказ Министерства просвещения РФ </a:t>
          </a:r>
          <a:br>
            <a:rPr lang="ru-RU" i="1" dirty="0"/>
          </a:br>
          <a:r>
            <a:rPr lang="ru-RU" i="1" dirty="0"/>
            <a:t>от 31 мая 2021 г. № 286 </a:t>
          </a:r>
          <a:br>
            <a:rPr lang="ru-RU" i="1" dirty="0"/>
          </a:br>
          <a:r>
            <a:rPr lang="ru-RU" i="1" dirty="0"/>
            <a:t>(с внесёнными изменениями)</a:t>
          </a:r>
        </a:p>
      </dgm:t>
    </dgm:pt>
    <dgm:pt modelId="{42CF01B2-9C80-4395-9063-4D0157EE3BB3}" type="parTrans" cxnId="{D25807FF-DEEE-4F0C-9D4C-865687E701D0}">
      <dgm:prSet/>
      <dgm:spPr/>
      <dgm:t>
        <a:bodyPr/>
        <a:lstStyle/>
        <a:p>
          <a:endParaRPr lang="ru-RU"/>
        </a:p>
      </dgm:t>
    </dgm:pt>
    <dgm:pt modelId="{267745D0-723C-41D2-B1AE-BF42BE4AA3EC}" type="sibTrans" cxnId="{D25807FF-DEEE-4F0C-9D4C-865687E701D0}">
      <dgm:prSet/>
      <dgm:spPr/>
      <dgm:t>
        <a:bodyPr/>
        <a:lstStyle/>
        <a:p>
          <a:endParaRPr lang="ru-RU"/>
        </a:p>
      </dgm:t>
    </dgm:pt>
    <dgm:pt modelId="{5A473456-1328-4668-B3DF-0A3AA66241BE}">
      <dgm:prSet/>
      <dgm:spPr/>
      <dgm:t>
        <a:bodyPr/>
        <a:lstStyle/>
        <a:p>
          <a:pPr rtl="0"/>
          <a:r>
            <a:rPr lang="ru-RU" b="1" dirty="0"/>
            <a:t>Переход на линию УЧЕБНИКОВ из Приложения 1 </a:t>
          </a:r>
          <a:r>
            <a:rPr lang="ru-RU" dirty="0"/>
            <a:t>(Приказ № 858) </a:t>
          </a:r>
          <a:br>
            <a:rPr lang="ru-RU" dirty="0"/>
          </a:br>
          <a:r>
            <a:rPr lang="ru-RU" b="1" dirty="0"/>
            <a:t>Использовать УЧЕБНОЕ ПОСОБИЕ, которое соответствует ФГОС ―2021</a:t>
          </a:r>
        </a:p>
      </dgm:t>
    </dgm:pt>
    <dgm:pt modelId="{6785E365-EB4F-4827-99B2-91FC3652727D}" type="parTrans" cxnId="{7D6A6ADE-3CB4-4D14-9E5D-571DFB5EFF8E}">
      <dgm:prSet/>
      <dgm:spPr/>
      <dgm:t>
        <a:bodyPr/>
        <a:lstStyle/>
        <a:p>
          <a:endParaRPr lang="ru-RU"/>
        </a:p>
      </dgm:t>
    </dgm:pt>
    <dgm:pt modelId="{4FB4237F-9C4E-4FCC-AD8F-A680152E9AF5}" type="sibTrans" cxnId="{7D6A6ADE-3CB4-4D14-9E5D-571DFB5EFF8E}">
      <dgm:prSet/>
      <dgm:spPr/>
      <dgm:t>
        <a:bodyPr/>
        <a:lstStyle/>
        <a:p>
          <a:endParaRPr lang="ru-RU"/>
        </a:p>
      </dgm:t>
    </dgm:pt>
    <dgm:pt modelId="{C035CDEB-3AF9-4F3D-AFE5-14C5FA261FC6}" type="pres">
      <dgm:prSet presAssocID="{8BE90D90-6DF9-4C9F-910E-2451A5C4F8CB}" presName="theList" presStyleCnt="0">
        <dgm:presLayoutVars>
          <dgm:dir/>
          <dgm:animLvl val="lvl"/>
          <dgm:resizeHandles val="exact"/>
        </dgm:presLayoutVars>
      </dgm:prSet>
      <dgm:spPr/>
    </dgm:pt>
    <dgm:pt modelId="{B62FD1F7-67EA-48C9-9339-189B25BF051C}" type="pres">
      <dgm:prSet presAssocID="{6E25BA0A-A7CA-417E-9AFB-4F0250152B79}" presName="compNode" presStyleCnt="0"/>
      <dgm:spPr/>
    </dgm:pt>
    <dgm:pt modelId="{CF3ED1B3-7F75-443C-9772-15B6B759807B}" type="pres">
      <dgm:prSet presAssocID="{6E25BA0A-A7CA-417E-9AFB-4F0250152B79}" presName="aNode" presStyleLbl="bgShp" presStyleIdx="0" presStyleCnt="1"/>
      <dgm:spPr/>
    </dgm:pt>
    <dgm:pt modelId="{F406EE6D-0894-44A5-A4CA-75F78CBD530F}" type="pres">
      <dgm:prSet presAssocID="{6E25BA0A-A7CA-417E-9AFB-4F0250152B79}" presName="textNode" presStyleLbl="bgShp" presStyleIdx="0" presStyleCnt="1"/>
      <dgm:spPr/>
    </dgm:pt>
    <dgm:pt modelId="{D2AAC1DC-75F8-4235-8BFD-D719ABD2D0AA}" type="pres">
      <dgm:prSet presAssocID="{6E25BA0A-A7CA-417E-9AFB-4F0250152B79}" presName="compChildNode" presStyleCnt="0"/>
      <dgm:spPr/>
    </dgm:pt>
    <dgm:pt modelId="{CC99E6E0-ED88-42D7-A873-81AA9581CA9C}" type="pres">
      <dgm:prSet presAssocID="{6E25BA0A-A7CA-417E-9AFB-4F0250152B79}" presName="theInnerList" presStyleCnt="0"/>
      <dgm:spPr/>
    </dgm:pt>
    <dgm:pt modelId="{262E3B04-435D-49A6-9D46-E90512CEEF19}" type="pres">
      <dgm:prSet presAssocID="{9ABD4C12-800D-4727-8420-66013AE193E3}" presName="childNode" presStyleLbl="node1" presStyleIdx="0" presStyleCnt="2">
        <dgm:presLayoutVars>
          <dgm:bulletEnabled val="1"/>
        </dgm:presLayoutVars>
      </dgm:prSet>
      <dgm:spPr/>
    </dgm:pt>
    <dgm:pt modelId="{F89B81FF-4875-433A-99D5-8545F0098AAD}" type="pres">
      <dgm:prSet presAssocID="{9ABD4C12-800D-4727-8420-66013AE193E3}" presName="aSpace2" presStyleCnt="0"/>
      <dgm:spPr/>
    </dgm:pt>
    <dgm:pt modelId="{9C61B335-2721-4E36-B589-C478C6897046}" type="pres">
      <dgm:prSet presAssocID="{5A473456-1328-4668-B3DF-0A3AA66241BE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87524727-1DB2-481E-8AEB-4752AA4DD852}" type="presOf" srcId="{6E25BA0A-A7CA-417E-9AFB-4F0250152B79}" destId="{F406EE6D-0894-44A5-A4CA-75F78CBD530F}" srcOrd="1" destOrd="0" presId="urn:microsoft.com/office/officeart/2005/8/layout/lProcess2"/>
    <dgm:cxn modelId="{48064B3B-1486-48EC-9C08-72D5FD05EED2}" type="presOf" srcId="{8BE90D90-6DF9-4C9F-910E-2451A5C4F8CB}" destId="{C035CDEB-3AF9-4F3D-AFE5-14C5FA261FC6}" srcOrd="0" destOrd="0" presId="urn:microsoft.com/office/officeart/2005/8/layout/lProcess2"/>
    <dgm:cxn modelId="{40E86167-C330-458F-8EF3-72493072D2E5}" type="presOf" srcId="{6E25BA0A-A7CA-417E-9AFB-4F0250152B79}" destId="{CF3ED1B3-7F75-443C-9772-15B6B759807B}" srcOrd="0" destOrd="0" presId="urn:microsoft.com/office/officeart/2005/8/layout/lProcess2"/>
    <dgm:cxn modelId="{4976C4C1-9DA7-4CB5-A8DF-584878170213}" srcId="{8BE90D90-6DF9-4C9F-910E-2451A5C4F8CB}" destId="{6E25BA0A-A7CA-417E-9AFB-4F0250152B79}" srcOrd="0" destOrd="0" parTransId="{79A323D6-DFCE-4200-94E9-2539B8EBC93B}" sibTransId="{18C21B87-2D76-4A34-AD52-040B7BBC4245}"/>
    <dgm:cxn modelId="{D91211D1-8187-4CC9-92A8-970CAC352519}" type="presOf" srcId="{9ABD4C12-800D-4727-8420-66013AE193E3}" destId="{262E3B04-435D-49A6-9D46-E90512CEEF19}" srcOrd="0" destOrd="0" presId="urn:microsoft.com/office/officeart/2005/8/layout/lProcess2"/>
    <dgm:cxn modelId="{7D6A6ADE-3CB4-4D14-9E5D-571DFB5EFF8E}" srcId="{6E25BA0A-A7CA-417E-9AFB-4F0250152B79}" destId="{5A473456-1328-4668-B3DF-0A3AA66241BE}" srcOrd="1" destOrd="0" parTransId="{6785E365-EB4F-4827-99B2-91FC3652727D}" sibTransId="{4FB4237F-9C4E-4FCC-AD8F-A680152E9AF5}"/>
    <dgm:cxn modelId="{C1421CFB-E8C5-4288-92CE-5D26376F8595}" type="presOf" srcId="{5A473456-1328-4668-B3DF-0A3AA66241BE}" destId="{9C61B335-2721-4E36-B589-C478C6897046}" srcOrd="0" destOrd="0" presId="urn:microsoft.com/office/officeart/2005/8/layout/lProcess2"/>
    <dgm:cxn modelId="{D25807FF-DEEE-4F0C-9D4C-865687E701D0}" srcId="{6E25BA0A-A7CA-417E-9AFB-4F0250152B79}" destId="{9ABD4C12-800D-4727-8420-66013AE193E3}" srcOrd="0" destOrd="0" parTransId="{42CF01B2-9C80-4395-9063-4D0157EE3BB3}" sibTransId="{267745D0-723C-41D2-B1AE-BF42BE4AA3EC}"/>
    <dgm:cxn modelId="{A6461EBC-AEED-4D73-8328-5FAEC64D788F}" type="presParOf" srcId="{C035CDEB-3AF9-4F3D-AFE5-14C5FA261FC6}" destId="{B62FD1F7-67EA-48C9-9339-189B25BF051C}" srcOrd="0" destOrd="0" presId="urn:microsoft.com/office/officeart/2005/8/layout/lProcess2"/>
    <dgm:cxn modelId="{40D49C86-42DF-4D8E-96BA-68EC828A4779}" type="presParOf" srcId="{B62FD1F7-67EA-48C9-9339-189B25BF051C}" destId="{CF3ED1B3-7F75-443C-9772-15B6B759807B}" srcOrd="0" destOrd="0" presId="urn:microsoft.com/office/officeart/2005/8/layout/lProcess2"/>
    <dgm:cxn modelId="{E80A7DA1-A5CD-43ED-86DF-37FB08003840}" type="presParOf" srcId="{B62FD1F7-67EA-48C9-9339-189B25BF051C}" destId="{F406EE6D-0894-44A5-A4CA-75F78CBD530F}" srcOrd="1" destOrd="0" presId="urn:microsoft.com/office/officeart/2005/8/layout/lProcess2"/>
    <dgm:cxn modelId="{4D87E9A9-360C-4C5C-AE28-903BCA2DEB76}" type="presParOf" srcId="{B62FD1F7-67EA-48C9-9339-189B25BF051C}" destId="{D2AAC1DC-75F8-4235-8BFD-D719ABD2D0AA}" srcOrd="2" destOrd="0" presId="urn:microsoft.com/office/officeart/2005/8/layout/lProcess2"/>
    <dgm:cxn modelId="{8F44E8E5-6719-4D9B-8BE3-5A0068E9AA7B}" type="presParOf" srcId="{D2AAC1DC-75F8-4235-8BFD-D719ABD2D0AA}" destId="{CC99E6E0-ED88-42D7-A873-81AA9581CA9C}" srcOrd="0" destOrd="0" presId="urn:microsoft.com/office/officeart/2005/8/layout/lProcess2"/>
    <dgm:cxn modelId="{C5C88595-2141-488F-8C08-E1E27898ED66}" type="presParOf" srcId="{CC99E6E0-ED88-42D7-A873-81AA9581CA9C}" destId="{262E3B04-435D-49A6-9D46-E90512CEEF19}" srcOrd="0" destOrd="0" presId="urn:microsoft.com/office/officeart/2005/8/layout/lProcess2"/>
    <dgm:cxn modelId="{B24A899F-DF61-4956-980E-86D8105F3312}" type="presParOf" srcId="{CC99E6E0-ED88-42D7-A873-81AA9581CA9C}" destId="{F89B81FF-4875-433A-99D5-8545F0098AAD}" srcOrd="1" destOrd="0" presId="urn:microsoft.com/office/officeart/2005/8/layout/lProcess2"/>
    <dgm:cxn modelId="{D73A2A85-8FAE-4A6C-9CB4-2D2DDF6BA4C5}" type="presParOf" srcId="{CC99E6E0-ED88-42D7-A873-81AA9581CA9C}" destId="{9C61B335-2721-4E36-B589-C478C689704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ECA5C-0EB9-4828-BB29-03CAAC741628}">
      <dsp:nvSpPr>
        <dsp:cNvPr id="0" name=""/>
        <dsp:cNvSpPr/>
      </dsp:nvSpPr>
      <dsp:spPr>
        <a:xfrm>
          <a:off x="0" y="0"/>
          <a:ext cx="3959640" cy="3244579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Обучение по ООП в соответствии с </a:t>
          </a:r>
          <a:br>
            <a:rPr lang="ru-RU" sz="1600" b="1" kern="1200" dirty="0"/>
          </a:br>
          <a:r>
            <a:rPr lang="ru-RU" sz="1600" b="1" kern="1200" dirty="0"/>
            <a:t>ФГОС - 2009</a:t>
          </a:r>
          <a:endParaRPr lang="ru-RU" sz="1600" kern="1200" dirty="0"/>
        </a:p>
      </dsp:txBody>
      <dsp:txXfrm>
        <a:off x="0" y="0"/>
        <a:ext cx="3959640" cy="973373"/>
      </dsp:txXfrm>
    </dsp:sp>
    <dsp:sp modelId="{54D2D766-102D-4A92-B36C-E09BDB91FB71}">
      <dsp:nvSpPr>
        <dsp:cNvPr id="0" name=""/>
        <dsp:cNvSpPr/>
      </dsp:nvSpPr>
      <dsp:spPr>
        <a:xfrm>
          <a:off x="395963" y="974324"/>
          <a:ext cx="3167712" cy="978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88675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Приказ Министерства образования и науки Российской Федерации от 6 октября 2009 г. № 373 </a:t>
          </a:r>
          <a:endParaRPr lang="ru-RU" sz="1400" kern="1200" dirty="0"/>
        </a:p>
      </dsp:txBody>
      <dsp:txXfrm>
        <a:off x="424616" y="1002977"/>
        <a:ext cx="3110406" cy="920978"/>
      </dsp:txXfrm>
    </dsp:sp>
    <dsp:sp modelId="{14DEAB36-23D0-43E2-BE0B-CB01A1BE92DA}">
      <dsp:nvSpPr>
        <dsp:cNvPr id="0" name=""/>
        <dsp:cNvSpPr/>
      </dsp:nvSpPr>
      <dsp:spPr>
        <a:xfrm>
          <a:off x="395963" y="2103114"/>
          <a:ext cx="3167712" cy="978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Для завершения обучения использовать учебники из Приложения 2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(Приказ № 858) </a:t>
          </a:r>
        </a:p>
      </dsp:txBody>
      <dsp:txXfrm>
        <a:off x="424616" y="2131767"/>
        <a:ext cx="3110406" cy="92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ED1B3-7F75-443C-9772-15B6B759807B}">
      <dsp:nvSpPr>
        <dsp:cNvPr id="0" name=""/>
        <dsp:cNvSpPr/>
      </dsp:nvSpPr>
      <dsp:spPr>
        <a:xfrm>
          <a:off x="0" y="0"/>
          <a:ext cx="4067280" cy="317874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Обучение по ООП в соответствии с</a:t>
          </a:r>
          <a:br>
            <a:rPr lang="ru-RU" sz="1600" b="1" kern="1200" dirty="0"/>
          </a:br>
          <a:r>
            <a:rPr lang="ru-RU" sz="1600" b="1" kern="1200" dirty="0"/>
            <a:t> ФГОС -2021</a:t>
          </a:r>
        </a:p>
      </dsp:txBody>
      <dsp:txXfrm>
        <a:off x="0" y="0"/>
        <a:ext cx="4067280" cy="953622"/>
      </dsp:txXfrm>
    </dsp:sp>
    <dsp:sp modelId="{262E3B04-435D-49A6-9D46-E90512CEEF19}">
      <dsp:nvSpPr>
        <dsp:cNvPr id="0" name=""/>
        <dsp:cNvSpPr/>
      </dsp:nvSpPr>
      <dsp:spPr>
        <a:xfrm>
          <a:off x="406727" y="954553"/>
          <a:ext cx="3253824" cy="958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88675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/>
            <a:t>приказ Министерства просвещения РФ </a:t>
          </a:r>
          <a:br>
            <a:rPr lang="ru-RU" sz="1300" i="1" kern="1200" dirty="0"/>
          </a:br>
          <a:r>
            <a:rPr lang="ru-RU" sz="1300" i="1" kern="1200" dirty="0"/>
            <a:t>от 31 мая 2021 г. № 286 </a:t>
          </a:r>
          <a:br>
            <a:rPr lang="ru-RU" sz="1300" i="1" kern="1200" dirty="0"/>
          </a:br>
          <a:r>
            <a:rPr lang="ru-RU" sz="1300" i="1" kern="1200" dirty="0"/>
            <a:t>(с внесёнными изменениями)</a:t>
          </a:r>
        </a:p>
      </dsp:txBody>
      <dsp:txXfrm>
        <a:off x="434799" y="982625"/>
        <a:ext cx="3197680" cy="902290"/>
      </dsp:txXfrm>
    </dsp:sp>
    <dsp:sp modelId="{9C61B335-2721-4E36-B589-C478C6897046}">
      <dsp:nvSpPr>
        <dsp:cNvPr id="0" name=""/>
        <dsp:cNvSpPr/>
      </dsp:nvSpPr>
      <dsp:spPr>
        <a:xfrm>
          <a:off x="406727" y="2060439"/>
          <a:ext cx="3253824" cy="958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Переход на линию УЧЕБНИКОВ из Приложения 1 </a:t>
          </a:r>
          <a:r>
            <a:rPr lang="ru-RU" sz="1300" kern="1200" dirty="0"/>
            <a:t>(Приказ № 858) </a:t>
          </a:r>
          <a:br>
            <a:rPr lang="ru-RU" sz="1300" kern="1200" dirty="0"/>
          </a:br>
          <a:r>
            <a:rPr lang="ru-RU" sz="1300" b="1" kern="1200" dirty="0"/>
            <a:t>Использовать УЧЕБНОЕ ПОСОБИЕ, которое соответствует ФГОС ―2021</a:t>
          </a:r>
        </a:p>
      </dsp:txBody>
      <dsp:txXfrm>
        <a:off x="434799" y="2088511"/>
        <a:ext cx="3197680" cy="90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6DF9AA3C-4D8F-4B45-99D2-BC21A80E6FA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2575" cy="3730625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1120" y="4725360"/>
            <a:ext cx="5450760" cy="4476600"/>
          </a:xfrm>
          <a:prstGeom prst="rect">
            <a:avLst/>
          </a:prstGeom>
          <a:noFill/>
          <a:ln w="0">
            <a:noFill/>
          </a:ln>
        </p:spPr>
        <p:txBody>
          <a:bodyPr lIns="91800" tIns="0" rIns="9180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14"/>
          </p:nvPr>
        </p:nvSpPr>
        <p:spPr>
          <a:xfrm>
            <a:off x="3858840" y="9449280"/>
            <a:ext cx="2952720" cy="497160"/>
          </a:xfrm>
          <a:prstGeom prst="rect">
            <a:avLst/>
          </a:prstGeom>
          <a:noFill/>
          <a:ln w="0">
            <a:noFill/>
          </a:ln>
        </p:spPr>
        <p:txBody>
          <a:bodyPr lIns="91800" tIns="0" rIns="9180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00CC87-3FAF-453E-B380-5E5B98286A9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8179A3-7620-4B3E-85D7-0B72D1982B3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020DCE-3D91-41E7-A243-F50FEE66A07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3BE656-B930-4EE8-B600-A49954B7662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83FC1FE-E7DF-4B7C-BA92-E85843C2C1D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7EEAE8E-28A2-42AC-93F0-6D49D902CF2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AFDB8-BD14-45C0-AF7B-F90B6F9ADAF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7C87DF1-434A-434F-B17A-2FADF54C8D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97A7640-575D-49CB-8E0C-5D0C29EFDC4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70F01D-9C53-4382-B884-76A81ED3AB4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B2DDAD-55E1-4064-93C5-6165B3D69C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F6D8DD1-4182-4DF3-9DCA-C67097B894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9EF79A-6D44-4AFB-936B-AEB5E91DE34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16A76D0-57B5-4CF3-B036-11256B1A49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76CD42D-519B-4547-AB35-2299E3FE661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803AA0-4924-4F7B-A865-E456F3C63E7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446D29-56C7-4DBA-8B83-FD3F773A43F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C0791B-0081-491E-AF4C-D8BB2EB4C86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E763DA9-E2F3-49CB-9240-EBF1379B59D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B536034-466D-4178-8B93-5FE17A1C380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32A6863-0741-4ADF-81E2-1C0C9C6AD5F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AF702BC-DD0A-40ED-8AA3-0FA715D45C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02849E5-1C54-4D4E-A1D6-BA416519226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9CD5C2-3233-4ED1-8DC8-A9DC2C4189A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D423C7E-DCB2-46D9-BDAB-98F82E39AFC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E6BD82E-7894-4805-9F64-E7D990C1F8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0F173E1-3CD1-4D67-AF1F-D61D3859EB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703D486-3AD2-45D5-A1C6-B81C57853DF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D935399-C447-407E-B6EF-B2E68458BEB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CC04290-0DD3-4F98-AA77-BA1486CC8B7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1B8C696-020B-4966-89D1-A0027625275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CB51F7-9B62-4633-98F1-0DE73C1747E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FB788F-1831-495F-95BA-41E729390B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96ABFC-EA3C-42E5-B30B-43EEE679B0D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230436-2BE0-4599-8DDA-2976761B4E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60EAFBB-2FD0-4C96-8DE2-6DDE2AB293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496521-EEE9-426A-AB3B-F6BF199FFC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000"/>
            </a:gs>
            <a:gs pos="100000">
              <a:srgbClr val="FAFA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 Narrow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E2AAF8-7769-4D4B-9C1E-70B11353131C}" type="slidenum">
              <a:rPr lang="ru-RU" sz="900" b="0" strike="noStrike" spc="-1">
                <a:solidFill>
                  <a:srgbClr val="8B8B8B"/>
                </a:solidFill>
                <a:latin typeface="Arial Narrow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000"/>
            </a:gs>
            <a:gs pos="100000">
              <a:srgbClr val="FAFA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900" b="0" strike="noStrike" spc="-1">
                <a:solidFill>
                  <a:srgbClr val="8B8B8B"/>
                </a:solidFill>
                <a:latin typeface="Arial Narrow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D01BCF-48B5-410B-BDD7-151E7AE19958}" type="slidenum">
              <a:rPr lang="en-US" sz="900" b="0" strike="noStrike" spc="-1">
                <a:solidFill>
                  <a:srgbClr val="8B8B8B"/>
                </a:solidFill>
                <a:latin typeface="Arial Narrow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000"/>
            </a:gs>
            <a:gs pos="100000">
              <a:srgbClr val="FAFA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5F19D94-E1F5-472E-8053-D507175BEAC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onsultantplus://offline/ref=ACE2E478B9988D083898121A4E2E64A2B43F183AEEC6F4780F3F9CD19976AB66FAE0AE33367D136BF60A178D37D686F7367AB6BFDAF5488BO3UC" TargetMode="External"/><Relationship Id="rId2" Type="http://schemas.openxmlformats.org/officeDocument/2006/relationships/hyperlink" Target="onsultantplus://offline/ref=ACE2E478B9988D083898121A4E2E64A2B4381D3BECCCF4780F3F9CD19976AB66FAE0AE33367C1565F40A178D37D686F7367AB6BFDAF5488BO3U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8"/>
          <p:cNvSpPr/>
          <p:nvPr/>
        </p:nvSpPr>
        <p:spPr>
          <a:xfrm>
            <a:off x="7282440" y="4640760"/>
            <a:ext cx="1869480" cy="2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8760" tIns="34200" rIns="68760" bIns="342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Arial Narrow"/>
                <a:ea typeface="DejaVu Sans"/>
              </a:rPr>
              <a:t>www.minobr.saratov.gov.ru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30" name="Прямоугольник 13"/>
          <p:cNvSpPr/>
          <p:nvPr/>
        </p:nvSpPr>
        <p:spPr>
          <a:xfrm>
            <a:off x="761760" y="479160"/>
            <a:ext cx="1285920" cy="40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8760" tIns="34200" rIns="68760" bIns="342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FFFFFF"/>
                </a:solidFill>
                <a:latin typeface="Arial Narrow"/>
                <a:ea typeface="PT Astra Serif"/>
              </a:rPr>
              <a:t>Правительство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FFFFFF"/>
                </a:solidFill>
                <a:latin typeface="Arial Narrow"/>
                <a:ea typeface="PT Astra Serif"/>
              </a:rPr>
              <a:t>Саратовской области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31" name="Picture 2" descr="D:\Брендбук Года педагога и наставника\Год педагога и наставника_Роллап_К119_Уменьшенный.jpg"/>
          <p:cNvPicPr/>
          <p:nvPr/>
        </p:nvPicPr>
        <p:blipFill>
          <a:blip r:embed="rId2"/>
          <a:srcRect t="11032" r="706" b="1461"/>
          <a:stretch/>
        </p:blipFill>
        <p:spPr>
          <a:xfrm>
            <a:off x="-215640" y="-28260"/>
            <a:ext cx="9359640" cy="5142960"/>
          </a:xfrm>
          <a:prstGeom prst="rect">
            <a:avLst/>
          </a:prstGeom>
          <a:ln w="0">
            <a:noFill/>
          </a:ln>
        </p:spPr>
      </p:pic>
      <p:sp>
        <p:nvSpPr>
          <p:cNvPr id="132" name="TextBox 17"/>
          <p:cNvSpPr/>
          <p:nvPr/>
        </p:nvSpPr>
        <p:spPr>
          <a:xfrm>
            <a:off x="2268720" y="28800"/>
            <a:ext cx="33426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CC3300"/>
                </a:solidFill>
                <a:latin typeface="Arial Narrow"/>
                <a:ea typeface="DejaVu Sans"/>
              </a:rPr>
              <a:t>Областной образовательный форум </a:t>
            </a:r>
            <a:br>
              <a:rPr sz="1800"/>
            </a:br>
            <a:r>
              <a:rPr lang="ru-RU" sz="1800" b="1" strike="noStrike" spc="-1">
                <a:solidFill>
                  <a:srgbClr val="CC3300"/>
                </a:solidFill>
                <a:latin typeface="Arial Narrow"/>
                <a:ea typeface="DejaVu Sans"/>
              </a:rPr>
              <a:t>«ПРО.Образование 64. Векторы развития»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3" name="TextBox 18"/>
          <p:cNvSpPr/>
          <p:nvPr/>
        </p:nvSpPr>
        <p:spPr>
          <a:xfrm>
            <a:off x="5870160" y="1571760"/>
            <a:ext cx="3056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CC3300"/>
                </a:solidFill>
                <a:latin typeface="Arial Narrow"/>
                <a:ea typeface="DejaVu Sans"/>
              </a:rPr>
              <a:t>Учебно-методическое и информационное методическое обеспечение обновленного ФГОС: акценты на контрольные мероприятия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4" name="Прямоугольник 1"/>
          <p:cNvSpPr/>
          <p:nvPr/>
        </p:nvSpPr>
        <p:spPr>
          <a:xfrm>
            <a:off x="2575800" y="4101840"/>
            <a:ext cx="4696920" cy="91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2060"/>
                </a:solidFill>
                <a:latin typeface="Arial Narrow"/>
                <a:ea typeface="DejaVu Sans"/>
              </a:rPr>
              <a:t>ФРОЛОВА ЕЛЕНА АЛЕКСАНДРОВНА,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60">
                <a:solidFill>
                  <a:srgbClr val="002060"/>
                </a:solidFill>
                <a:latin typeface="Arial Narrow"/>
                <a:ea typeface="Times New Roman"/>
              </a:rPr>
              <a:t>начальник отдела </a:t>
            </a:r>
            <a:r>
              <a:rPr lang="ru-RU" sz="1400" b="0" strike="noStrike" spc="-1">
                <a:solidFill>
                  <a:srgbClr val="002060"/>
                </a:solidFill>
                <a:latin typeface="Arial Narrow"/>
                <a:ea typeface="DejaVu Sans"/>
              </a:rPr>
              <a:t>государственного контроля качества образования комитета по государственному контролю</a:t>
            </a:r>
            <a:br>
              <a:rPr sz="1400"/>
            </a:br>
            <a:r>
              <a:rPr lang="ru-RU" sz="1400" b="0" strike="noStrike" spc="-1">
                <a:solidFill>
                  <a:srgbClr val="002060"/>
                </a:solidFill>
                <a:latin typeface="Arial Narrow"/>
                <a:ea typeface="DejaVu Sans"/>
              </a:rPr>
              <a:t>и надзору в сфере образования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FCF78B-7B2C-4359-97F8-5C6D10A58F25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Заголовок 2"/>
          <p:cNvSpPr/>
          <p:nvPr/>
        </p:nvSpPr>
        <p:spPr>
          <a:xfrm>
            <a:off x="1682280" y="195480"/>
            <a:ext cx="699444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Прямоугольник 3"/>
          <p:cNvSpPr/>
          <p:nvPr/>
        </p:nvSpPr>
        <p:spPr>
          <a:xfrm>
            <a:off x="1751400" y="1923"/>
            <a:ext cx="7392600" cy="644877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ПРАВО НА ПОЛЬЗОВАНИЕ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БИБЛИОТЕЧНО-ИНФОРМАЦИОННЫМИ РЕСУРСАМИ</a:t>
            </a:r>
            <a:endParaRPr lang="ru-RU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44" name="Скругленный прямоугольник 15"/>
          <p:cNvSpPr/>
          <p:nvPr/>
        </p:nvSpPr>
        <p:spPr>
          <a:xfrm>
            <a:off x="179640" y="1059480"/>
            <a:ext cx="3503290" cy="1223280"/>
          </a:xfrm>
          <a:prstGeom prst="roundRect">
            <a:avLst>
              <a:gd name="adj" fmla="val 7703"/>
            </a:avLst>
          </a:prstGeom>
          <a:solidFill>
            <a:srgbClr val="FFCC9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ЧАСТЬ 1 СТАТЬИ 34 ФЕДЕРАЛЬНОГО ЗАКОНА № 273-ФЗ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5" name="Скругленный прямоугольник 16"/>
          <p:cNvSpPr/>
          <p:nvPr/>
        </p:nvSpPr>
        <p:spPr>
          <a:xfrm>
            <a:off x="4309072" y="1059480"/>
            <a:ext cx="4654568" cy="1223280"/>
          </a:xfrm>
          <a:prstGeom prst="roundRect">
            <a:avLst>
              <a:gd name="adj" fmla="val 8301"/>
            </a:avLst>
          </a:prstGeom>
          <a:solidFill>
            <a:srgbClr val="FFCC99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ЧАСТЬ 2 СТАТЬИ 5.57 КОДЕКСА РФ ОБ АДМИНИСТРАТИВНЫХ ПРАВОНАРУШЕНИЯХ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ОТ 30 ДЕКАБРЯ 2001 ГОДА № 195-ФЗ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6" name="Стрелка вправо 5"/>
          <p:cNvSpPr/>
          <p:nvPr/>
        </p:nvSpPr>
        <p:spPr>
          <a:xfrm>
            <a:off x="3888361" y="1491480"/>
            <a:ext cx="215280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Скругленный прямоугольник 19"/>
          <p:cNvSpPr/>
          <p:nvPr/>
        </p:nvSpPr>
        <p:spPr>
          <a:xfrm>
            <a:off x="139680" y="2520000"/>
            <a:ext cx="3503290" cy="2139120"/>
          </a:xfrm>
          <a:prstGeom prst="roundRect">
            <a:avLst>
              <a:gd name="adj" fmla="val 7703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1. Обучающимся предоставляются академические права на:</a:t>
            </a:r>
            <a:endParaRPr lang="ru-RU" sz="1600" b="0" strike="noStrike" spc="-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20) бесплатное пользование библиотечно-информационными ресурсами, учебной, производственной, научной базой образовательной организации</a:t>
            </a:r>
            <a:endParaRPr lang="ru-RU" sz="16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248" name="Скругленный прямоугольник 20"/>
          <p:cNvSpPr/>
          <p:nvPr/>
        </p:nvSpPr>
        <p:spPr>
          <a:xfrm>
            <a:off x="4309072" y="2540520"/>
            <a:ext cx="4690568" cy="2319120"/>
          </a:xfrm>
          <a:prstGeom prst="roundRect">
            <a:avLst>
              <a:gd name="adj" fmla="val 8301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2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Статья 5.57. Нарушение права на образование и предусмотренных законодательством об образовании прав и свобод обучающихся образовательных организаций</a:t>
            </a:r>
            <a:endParaRPr lang="ru-RU" sz="1200" b="0" strike="noStrike" spc="-1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2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2. Нарушение или незаконное ограничение предусмотренных </a:t>
            </a:r>
            <a:r>
              <a:rPr lang="ru-RU" sz="1200" b="1" u="sng" strike="noStrike" spc="-1" dirty="0">
                <a:solidFill>
                  <a:srgbClr val="B292CA"/>
                </a:solidFill>
                <a:uFillTx/>
                <a:latin typeface="Arial Narrow" panose="020B0606020202030204" pitchFamily="34" charset="0"/>
                <a:ea typeface="Arial"/>
                <a:hlinkClick r:id="rId2"/>
              </a:rPr>
              <a:t>законодательством</a:t>
            </a:r>
            <a:r>
              <a:rPr lang="ru-RU" sz="12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 об образовании прав и свобод обучающихся образовательных организаций либо нарушение установленного порядка реализации указанных прав и свобод -</a:t>
            </a:r>
            <a:endParaRPr lang="ru-RU" sz="1200" b="0" strike="noStrike" spc="-1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2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(в ред. Федерального </a:t>
            </a:r>
            <a:r>
              <a:rPr lang="ru-RU" sz="1200" b="1" u="sng" strike="noStrike" spc="-1" dirty="0">
                <a:solidFill>
                  <a:srgbClr val="B292CA"/>
                </a:solidFill>
                <a:uFillTx/>
                <a:latin typeface="Arial Narrow" panose="020B0606020202030204" pitchFamily="34" charset="0"/>
                <a:ea typeface="Arial"/>
                <a:hlinkClick r:id="rId3"/>
              </a:rPr>
              <a:t>закона</a:t>
            </a:r>
            <a:r>
              <a:rPr lang="ru-RU" sz="12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 от 02.07.2013 N 185-ФЗ)</a:t>
            </a:r>
            <a:endParaRPr lang="ru-RU" sz="1200" b="0" strike="noStrike" spc="-1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</a:pPr>
            <a:r>
              <a:rPr lang="ru-RU" sz="1200" b="1" strike="noStrike" spc="-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</a:rPr>
              <a:t>влечет наложение административного штрафа на должностных лиц в размере от десяти тысяч до тридцати тысяч рублей; на юридических лиц - от пятидесяти тысяч до ста тысяч рублей.</a:t>
            </a:r>
            <a:endParaRPr lang="ru-RU" sz="12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249" name="Стрелка вправо 7"/>
          <p:cNvSpPr/>
          <p:nvPr/>
        </p:nvSpPr>
        <p:spPr>
          <a:xfrm>
            <a:off x="3888361" y="3353227"/>
            <a:ext cx="215280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0" name="object 32"/>
          <p:cNvPicPr/>
          <p:nvPr/>
        </p:nvPicPr>
        <p:blipFill>
          <a:blip r:embed="rId4"/>
          <a:stretch/>
        </p:blipFill>
        <p:spPr>
          <a:xfrm>
            <a:off x="0" y="0"/>
            <a:ext cx="1751400" cy="94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5300">
              <a:srgbClr val="FE8526"/>
            </a:gs>
            <a:gs pos="0">
              <a:srgbClr val="FF7000"/>
            </a:gs>
            <a:gs pos="100000">
              <a:srgbClr val="FAFA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E7DCFB-A216-4C2B-96AE-DC9125A8CA23}"/>
              </a:ext>
            </a:extLst>
          </p:cNvPr>
          <p:cNvSpPr txBox="1"/>
          <p:nvPr/>
        </p:nvSpPr>
        <p:spPr>
          <a:xfrm>
            <a:off x="1180643" y="1002158"/>
            <a:ext cx="6419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/>
            <a:r>
              <a:rPr lang="ru-RU" b="1" i="0" u="none" strike="noStrike" dirty="0">
                <a:solidFill>
                  <a:srgbClr val="0070C0"/>
                </a:solidFill>
                <a:latin typeface="Arial Narrow" panose="020B0606020202030204" pitchFamily="34" charset="0"/>
              </a:rPr>
              <a:t>Адрес: 410002, г. Саратов, ул. Соляная, 15.</a:t>
            </a:r>
            <a:endParaRPr lang="ru-RU" b="0" i="0" u="none" strike="noStrike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R="0" algn="ctr"/>
            <a:r>
              <a:rPr lang="ru-RU" b="1" i="0" u="none" strike="noStrike" baseline="0" dirty="0">
                <a:solidFill>
                  <a:srgbClr val="0070C0"/>
                </a:solidFill>
                <a:latin typeface="Arial Narrow" panose="020B0606020202030204" pitchFamily="34" charset="0"/>
              </a:rPr>
              <a:t>Тел. 8 (845 2) 49-92-85</a:t>
            </a:r>
            <a:endParaRPr lang="ru-RU" b="0" i="0" u="none" strike="noStrike" baseline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R="0" algn="ctr"/>
            <a:r>
              <a:rPr lang="en-US" b="1" i="0" u="none" strike="noStrike" baseline="0" dirty="0">
                <a:solidFill>
                  <a:srgbClr val="0070C0"/>
                </a:solidFill>
                <a:latin typeface="Arial Narrow" panose="020B0606020202030204" pitchFamily="34" charset="0"/>
              </a:rPr>
              <a:t>E-mail: nadzor@minobr.saratov.gov.ru</a:t>
            </a:r>
            <a:endParaRPr lang="en-US" b="0" i="0" u="none" strike="noStrike" baseline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29C7F-35BD-4A91-B6BC-4371AD7A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2126810"/>
            <a:ext cx="3723437" cy="817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AE1A87-6F5F-45C4-B856-27F52558F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84301"/>
            <a:ext cx="9144000" cy="21140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195513-1589-4B9C-99AE-59003930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-3239"/>
            <a:ext cx="6419850" cy="914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BBBDEE-AF54-4148-A72E-5D6083D0B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5" y="93789"/>
            <a:ext cx="1395430" cy="11253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38C4ED-34C6-42CC-8EDE-9215E612D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739" y="0"/>
            <a:ext cx="754261" cy="12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1"/>
          <p:cNvSpPr/>
          <p:nvPr/>
        </p:nvSpPr>
        <p:spPr>
          <a:xfrm>
            <a:off x="0" y="0"/>
            <a:ext cx="9144000" cy="51429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36" name="object 3"/>
          <p:cNvSpPr/>
          <p:nvPr/>
        </p:nvSpPr>
        <p:spPr>
          <a:xfrm>
            <a:off x="1488240" y="9342"/>
            <a:ext cx="6237095" cy="628377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259200">
              <a:lnSpc>
                <a:spcPts val="1568"/>
              </a:lnSpc>
              <a:buNone/>
            </a:pPr>
            <a:endParaRPr lang="ru-RU" sz="1600" b="1" strike="noStrike" spc="-1" dirty="0">
              <a:solidFill>
                <a:schemeClr val="bg1"/>
              </a:solidFill>
              <a:latin typeface="Arial"/>
              <a:ea typeface="DejaVu Sans"/>
            </a:endParaRPr>
          </a:p>
          <a:p>
            <a:pPr marL="259200" algn="ctr">
              <a:lnSpc>
                <a:spcPts val="1568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ОСНОВНЫЕ </a:t>
            </a:r>
            <a:r>
              <a:rPr lang="ru-RU" b="1" strike="noStrike" spc="-18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ЗАДАЧИ</a:t>
            </a:r>
            <a:r>
              <a:rPr lang="ru-RU" b="1" strike="noStrike" spc="66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 </a:t>
            </a:r>
            <a:r>
              <a:rPr lang="ru-RU" b="1" strike="noStrike" spc="-1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В </a:t>
            </a:r>
            <a:r>
              <a:rPr lang="ru-RU" b="1" strike="noStrike" spc="-24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ОБЛАСТИ</a:t>
            </a:r>
            <a:r>
              <a:rPr lang="ru-RU" b="1" strike="noStrike" spc="75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 </a:t>
            </a:r>
            <a:r>
              <a:rPr lang="ru-RU" b="1" strike="noStrike" spc="-1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РЕАЛИЗАЦИИ</a:t>
            </a:r>
            <a:endParaRPr lang="ru-RU" b="1" strike="noStrike" spc="-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59200" algn="ctr">
              <a:lnSpc>
                <a:spcPts val="1570"/>
              </a:lnSpc>
              <a:spcBef>
                <a:spcPts val="111"/>
              </a:spcBef>
              <a:buNone/>
            </a:pPr>
            <a:r>
              <a:rPr lang="ru-RU" b="1" strike="noStrike" spc="-18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ГОСУДАРСТВЕННОЙ</a:t>
            </a:r>
            <a:r>
              <a:rPr lang="ru-RU" b="1" strike="noStrike" spc="63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 </a:t>
            </a:r>
            <a:r>
              <a:rPr lang="ru-RU" b="1" strike="noStrike" spc="-24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ОБРАЗОВАТЕЛЬНОЙ</a:t>
            </a:r>
            <a:r>
              <a:rPr lang="ru-RU" b="1" strike="noStrike" spc="69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 </a:t>
            </a:r>
            <a:r>
              <a:rPr lang="ru-RU" b="1" strike="noStrike" spc="-1" dirty="0">
                <a:solidFill>
                  <a:schemeClr val="bg1"/>
                </a:solidFill>
                <a:latin typeface="Arial Narrow" panose="020B0606020202030204" pitchFamily="34" charset="0"/>
                <a:ea typeface="DejaVu Sans"/>
              </a:rPr>
              <a:t>ПОЛИТИКИ</a:t>
            </a:r>
            <a:endParaRPr lang="ru-RU" b="1" strike="noStrike" spc="-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object 4"/>
          <p:cNvSpPr/>
          <p:nvPr/>
        </p:nvSpPr>
        <p:spPr>
          <a:xfrm>
            <a:off x="1305636" y="780875"/>
            <a:ext cx="1023120" cy="73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39600" algn="ctr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Обеспечение</a:t>
            </a:r>
            <a:endParaRPr lang="ru-RU" sz="1000" b="0" strike="noStrike" spc="-1" dirty="0">
              <a:latin typeface="+mj-lt"/>
            </a:endParaRPr>
          </a:p>
          <a:p>
            <a:pPr marL="207360" algn="ctr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новыми</a:t>
            </a:r>
            <a:endParaRPr lang="ru-RU" sz="1000" b="0" strike="noStrike" spc="-1" dirty="0">
              <a:latin typeface="+mj-lt"/>
            </a:endParaRPr>
          </a:p>
          <a:p>
            <a:pPr marL="207360" algn="ctr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учебниками</a:t>
            </a:r>
            <a:r>
              <a:rPr lang="ru-RU" sz="1000" b="0" strike="noStrike" spc="52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по</a:t>
            </a:r>
            <a:endParaRPr lang="ru-RU" sz="1000" b="0" strike="noStrike" spc="-1" dirty="0">
              <a:latin typeface="+mj-lt"/>
            </a:endParaRPr>
          </a:p>
          <a:p>
            <a:pPr marL="257400" algn="ctr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ФГОС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38" name="object 5"/>
          <p:cNvSpPr/>
          <p:nvPr/>
        </p:nvSpPr>
        <p:spPr>
          <a:xfrm>
            <a:off x="6472080" y="817560"/>
            <a:ext cx="2167920" cy="448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8532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Интеграция</a:t>
            </a:r>
            <a:r>
              <a:rPr lang="ru-RU" sz="1000" b="0" strike="noStrike" spc="7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проекта</a:t>
            </a:r>
            <a:endParaRPr lang="ru-RU" sz="1000" b="0" strike="noStrike" spc="-1" dirty="0">
              <a:latin typeface="+mj-lt"/>
            </a:endParaRPr>
          </a:p>
          <a:p>
            <a:pPr marL="8532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«Разговоры</a:t>
            </a:r>
            <a:r>
              <a:rPr lang="ru-RU" sz="1000" b="0" strike="noStrike" spc="7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о важном»</a:t>
            </a:r>
            <a:endParaRPr lang="ru-RU" sz="1000" b="0" strike="noStrike" spc="-1" dirty="0">
              <a:latin typeface="+mj-lt"/>
            </a:endParaRPr>
          </a:p>
          <a:p>
            <a:pPr marL="40068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в учебно-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39" name="object 6"/>
          <p:cNvSpPr/>
          <p:nvPr/>
        </p:nvSpPr>
        <p:spPr>
          <a:xfrm>
            <a:off x="3171240" y="720000"/>
            <a:ext cx="1148760" cy="44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4508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Духовно-</a:t>
            </a:r>
            <a:endParaRPr lang="ru-RU" sz="1000" b="0" strike="noStrike" spc="-1" dirty="0">
              <a:latin typeface="+mj-lt"/>
            </a:endParaRPr>
          </a:p>
          <a:p>
            <a:pPr marL="14508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нравственное</a:t>
            </a:r>
            <a:endParaRPr lang="ru-RU" sz="1000" b="0" strike="noStrike" spc="-1" dirty="0">
              <a:latin typeface="+mj-lt"/>
            </a:endParaRPr>
          </a:p>
          <a:p>
            <a:pPr marL="1224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просвещение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0" name="object 7"/>
          <p:cNvSpPr/>
          <p:nvPr/>
        </p:nvSpPr>
        <p:spPr>
          <a:xfrm>
            <a:off x="4504594" y="705780"/>
            <a:ext cx="1378493" cy="6027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14472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Повышения</a:t>
            </a:r>
            <a:endParaRPr lang="ru-RU" sz="1000" b="0" strike="noStrike" spc="-1" dirty="0">
              <a:latin typeface="+mj-lt"/>
            </a:endParaRPr>
          </a:p>
          <a:p>
            <a:pPr marL="29268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уровня</a:t>
            </a:r>
            <a:endParaRPr lang="ru-RU" sz="1000" b="0" strike="noStrike" spc="-1" dirty="0">
              <a:latin typeface="+mj-lt"/>
            </a:endParaRPr>
          </a:p>
          <a:p>
            <a:pPr marL="29268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функциональной</a:t>
            </a:r>
            <a:endParaRPr lang="ru-RU" sz="1000" b="0" strike="noStrike" spc="-1" dirty="0">
              <a:latin typeface="+mj-lt"/>
            </a:endParaRPr>
          </a:p>
          <a:p>
            <a:pPr marL="12960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грамотности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1" name="object 8"/>
          <p:cNvSpPr/>
          <p:nvPr/>
        </p:nvSpPr>
        <p:spPr>
          <a:xfrm>
            <a:off x="6996494" y="1247040"/>
            <a:ext cx="111600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воспитательную</a:t>
            </a:r>
            <a:endParaRPr lang="ru-RU" sz="1000" b="0" strike="noStrike" spc="-1" dirty="0">
              <a:latin typeface="+mj-lt"/>
            </a:endParaRPr>
          </a:p>
          <a:p>
            <a:pPr marL="10980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работу школ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2" name="object 9"/>
          <p:cNvSpPr/>
          <p:nvPr/>
        </p:nvSpPr>
        <p:spPr>
          <a:xfrm>
            <a:off x="581400" y="1492200"/>
            <a:ext cx="72864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Введение</a:t>
            </a:r>
            <a:endParaRPr lang="ru-RU" sz="1000" b="0" strike="noStrike" spc="-1" dirty="0">
              <a:latin typeface="+mj-lt"/>
            </a:endParaRPr>
          </a:p>
          <a:p>
            <a:pPr marL="9432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ФООП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3" name="object 10"/>
          <p:cNvSpPr/>
          <p:nvPr/>
        </p:nvSpPr>
        <p:spPr>
          <a:xfrm>
            <a:off x="2230200" y="1558016"/>
            <a:ext cx="97056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Историческое</a:t>
            </a:r>
            <a:endParaRPr lang="ru-RU" sz="1000" b="0" strike="noStrike" spc="-1" dirty="0">
              <a:latin typeface="+mj-lt"/>
            </a:endParaRPr>
          </a:p>
          <a:p>
            <a:pPr marL="1224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просвещение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4" name="object 11"/>
          <p:cNvSpPr/>
          <p:nvPr/>
        </p:nvSpPr>
        <p:spPr>
          <a:xfrm>
            <a:off x="3918600" y="1540440"/>
            <a:ext cx="91188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080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Инженерное</a:t>
            </a:r>
            <a:endParaRPr lang="ru-RU" sz="1000" b="0" strike="noStrike" spc="-1" dirty="0">
              <a:latin typeface="+mj-lt"/>
            </a:endParaRPr>
          </a:p>
          <a:p>
            <a:pPr marL="1080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образование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5" name="object 12"/>
          <p:cNvSpPr/>
          <p:nvPr/>
        </p:nvSpPr>
        <p:spPr>
          <a:xfrm>
            <a:off x="5430960" y="1558440"/>
            <a:ext cx="114624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4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Одаренные дети</a:t>
            </a:r>
            <a:endParaRPr lang="ru-RU" sz="1000" b="0" strike="noStrike" spc="-1" dirty="0">
              <a:latin typeface="+mj-lt"/>
            </a:endParaRPr>
          </a:p>
          <a:p>
            <a:pPr marL="246960">
              <a:lnSpc>
                <a:spcPts val="1111"/>
              </a:lnSpc>
              <a:spcBef>
                <a:spcPts val="85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и ВСОШ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6" name="object 13"/>
          <p:cNvSpPr/>
          <p:nvPr/>
        </p:nvSpPr>
        <p:spPr>
          <a:xfrm>
            <a:off x="4935600" y="2974680"/>
            <a:ext cx="1190880" cy="448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21816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Единый</a:t>
            </a:r>
            <a:endParaRPr lang="ru-RU" sz="1000" b="0" strike="noStrike" spc="-1" dirty="0">
              <a:latin typeface="+mj-lt"/>
            </a:endParaRPr>
          </a:p>
          <a:p>
            <a:pPr marL="21816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мотивирующий</a:t>
            </a:r>
            <a:endParaRPr lang="ru-RU" sz="1000" b="0" strike="noStrike" spc="-1" dirty="0">
              <a:latin typeface="+mj-lt"/>
            </a:endParaRPr>
          </a:p>
          <a:p>
            <a:pPr marL="10692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мониторинг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7" name="object 14"/>
          <p:cNvSpPr/>
          <p:nvPr/>
        </p:nvSpPr>
        <p:spPr>
          <a:xfrm>
            <a:off x="7290360" y="3060000"/>
            <a:ext cx="1349640" cy="718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4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Поддержка</a:t>
            </a:r>
            <a:r>
              <a:rPr lang="ru-RU" sz="1000" b="0" strike="noStrike" spc="15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учителя:</a:t>
            </a:r>
            <a:endParaRPr lang="ru-RU" sz="1000" b="0" strike="noStrike" spc="-1" dirty="0">
              <a:latin typeface="+mj-lt"/>
            </a:endParaRPr>
          </a:p>
          <a:p>
            <a:pPr marL="18360">
              <a:lnSpc>
                <a:spcPts val="1111"/>
              </a:lnSpc>
              <a:spcBef>
                <a:spcPts val="85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- цифровой</a:t>
            </a:r>
            <a:r>
              <a:rPr lang="ru-RU" sz="1000" b="0" strike="noStrike" spc="24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контент и конструкторы учебно-методической литературы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8" name="object 15"/>
          <p:cNvSpPr/>
          <p:nvPr/>
        </p:nvSpPr>
        <p:spPr>
          <a:xfrm>
            <a:off x="218160" y="3000960"/>
            <a:ext cx="919440" cy="44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692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Доступность</a:t>
            </a:r>
            <a:endParaRPr lang="ru-RU" sz="1000" b="0" strike="noStrike" spc="-1" dirty="0">
              <a:latin typeface="+mj-lt"/>
            </a:endParaRPr>
          </a:p>
          <a:p>
            <a:pPr marL="1692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дошкольного</a:t>
            </a:r>
            <a:endParaRPr lang="ru-RU" sz="1000" b="0" strike="noStrike" spc="-1" dirty="0">
              <a:latin typeface="+mj-lt"/>
            </a:endParaRPr>
          </a:p>
          <a:p>
            <a:pPr marL="468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образования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49" name="object 16"/>
          <p:cNvSpPr/>
          <p:nvPr/>
        </p:nvSpPr>
        <p:spPr>
          <a:xfrm>
            <a:off x="3440880" y="3017160"/>
            <a:ext cx="1118160" cy="2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Регионализация</a:t>
            </a:r>
            <a:endParaRPr lang="ru-RU" sz="1000" b="0" strike="noStrike" spc="-1" dirty="0">
              <a:latin typeface="+mj-lt"/>
            </a:endParaRPr>
          </a:p>
          <a:p>
            <a:pPr marL="33084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школ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50" name="object 17"/>
          <p:cNvSpPr/>
          <p:nvPr/>
        </p:nvSpPr>
        <p:spPr>
          <a:xfrm>
            <a:off x="1708560" y="3021480"/>
            <a:ext cx="1287360" cy="448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652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Школы</a:t>
            </a:r>
            <a:r>
              <a:rPr lang="ru-RU" sz="1000" b="0" strike="noStrike" spc="24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с</a:t>
            </a:r>
            <a:r>
              <a:rPr lang="ru-RU" sz="1000" b="0" strike="noStrike" spc="-12" dirty="0">
                <a:solidFill>
                  <a:srgbClr val="31356E"/>
                </a:solidFill>
                <a:latin typeface="+mj-lt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низкими</a:t>
            </a:r>
            <a:endParaRPr lang="ru-RU" sz="1000" b="0" strike="noStrike" spc="-1" dirty="0">
              <a:latin typeface="+mj-lt"/>
            </a:endParaRPr>
          </a:p>
          <a:p>
            <a:pPr marL="5652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образовательными</a:t>
            </a:r>
            <a:endParaRPr lang="ru-RU" sz="1000" b="0" strike="noStrike" spc="-1" dirty="0">
              <a:latin typeface="+mj-lt"/>
            </a:endParaRPr>
          </a:p>
          <a:p>
            <a:pPr marL="16164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результатами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51" name="object 19"/>
          <p:cNvSpPr/>
          <p:nvPr/>
        </p:nvSpPr>
        <p:spPr>
          <a:xfrm>
            <a:off x="588600" y="3864240"/>
            <a:ext cx="1742400" cy="743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36000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Доступность</a:t>
            </a:r>
            <a:endParaRPr lang="ru-RU" sz="1000" b="0" strike="noStrike" spc="-1" dirty="0">
              <a:latin typeface="+mj-lt"/>
            </a:endParaRPr>
          </a:p>
          <a:p>
            <a:pPr marL="36000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школьного образования:</a:t>
            </a:r>
            <a:endParaRPr lang="ru-RU" sz="1000" b="0" strike="noStrike" spc="-1" dirty="0">
              <a:latin typeface="+mj-lt"/>
            </a:endParaRPr>
          </a:p>
          <a:p>
            <a:pPr marL="360000">
              <a:lnSpc>
                <a:spcPts val="1111"/>
              </a:lnSpc>
              <a:spcBef>
                <a:spcPts val="88"/>
              </a:spcBef>
              <a:buNone/>
            </a:pPr>
            <a:endParaRPr lang="ru-RU" sz="1000" b="0" strike="noStrike" spc="-1" dirty="0">
              <a:latin typeface="Arial"/>
            </a:endParaRPr>
          </a:p>
          <a:p>
            <a:pPr marL="5652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малокомплектные</a:t>
            </a:r>
            <a:r>
              <a:rPr lang="ru-RU" sz="1000" b="0" strike="noStrike" spc="26" dirty="0">
                <a:solidFill>
                  <a:srgbClr val="31356E"/>
                </a:solidFill>
                <a:latin typeface="OWFGND+Arial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школы;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52" name="object 20"/>
          <p:cNvSpPr/>
          <p:nvPr/>
        </p:nvSpPr>
        <p:spPr>
          <a:xfrm>
            <a:off x="7017840" y="3872880"/>
            <a:ext cx="193680" cy="1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>
                <a:solidFill>
                  <a:srgbClr val="31356E"/>
                </a:solidFill>
                <a:latin typeface="TGNSUO+Arial"/>
                <a:ea typeface="DejaVu Sans"/>
              </a:rPr>
              <a:t>-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53" name="object 21"/>
          <p:cNvSpPr/>
          <p:nvPr/>
        </p:nvSpPr>
        <p:spPr>
          <a:xfrm>
            <a:off x="7212960" y="3838680"/>
            <a:ext cx="977760" cy="14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>
                <a:solidFill>
                  <a:srgbClr val="31356E"/>
                </a:solidFill>
                <a:latin typeface="OWFGND+Arial"/>
                <a:ea typeface="DejaVu Sans"/>
              </a:rPr>
              <a:t>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54" name="object 22"/>
          <p:cNvSpPr/>
          <p:nvPr/>
        </p:nvSpPr>
        <p:spPr>
          <a:xfrm>
            <a:off x="5649120" y="3889800"/>
            <a:ext cx="1562400" cy="448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29124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«Школа</a:t>
            </a:r>
            <a:endParaRPr lang="ru-RU" sz="1000" b="0" strike="noStrike" spc="-1" dirty="0">
              <a:latin typeface="+mj-lt"/>
            </a:endParaRPr>
          </a:p>
          <a:p>
            <a:pPr marL="29124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 err="1">
                <a:solidFill>
                  <a:srgbClr val="31356E"/>
                </a:solidFill>
                <a:latin typeface="+mj-lt"/>
                <a:ea typeface="DejaVu Sans"/>
              </a:rPr>
              <a:t>Минпросвещения</a:t>
            </a:r>
            <a:endParaRPr lang="ru-RU" sz="1000" b="0" strike="noStrike" spc="-1" dirty="0">
              <a:latin typeface="+mj-lt"/>
            </a:endParaRPr>
          </a:p>
          <a:p>
            <a:pPr marL="272880">
              <a:lnSpc>
                <a:spcPts val="1111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России»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55" name="object 23"/>
          <p:cNvSpPr/>
          <p:nvPr/>
        </p:nvSpPr>
        <p:spPr>
          <a:xfrm>
            <a:off x="2178424" y="3909420"/>
            <a:ext cx="1901880" cy="448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22716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Модернизация</a:t>
            </a:r>
            <a:endParaRPr lang="ru-RU" sz="1000" b="0" strike="noStrike" spc="-1" dirty="0">
              <a:latin typeface="+mj-lt"/>
            </a:endParaRPr>
          </a:p>
          <a:p>
            <a:pPr marL="227160">
              <a:lnSpc>
                <a:spcPts val="1114"/>
              </a:lnSpc>
              <a:spcBef>
                <a:spcPts val="88"/>
              </a:spcBef>
              <a:buNone/>
            </a:pPr>
            <a:r>
              <a:rPr lang="ru-RU" sz="1000" b="0" strike="noStrike" spc="-1" dirty="0" err="1">
                <a:solidFill>
                  <a:srgbClr val="31356E"/>
                </a:solidFill>
                <a:latin typeface="+mj-lt"/>
                <a:ea typeface="DejaVu Sans"/>
              </a:rPr>
              <a:t>здоровьесберегающего</a:t>
            </a: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 подхода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56" name="object 24"/>
          <p:cNvSpPr/>
          <p:nvPr/>
        </p:nvSpPr>
        <p:spPr>
          <a:xfrm>
            <a:off x="4173480" y="3937680"/>
            <a:ext cx="1255320" cy="448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1240"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Формирование</a:t>
            </a:r>
            <a:endParaRPr lang="ru-RU" sz="1000" b="0" strike="noStrike" spc="-1" dirty="0">
              <a:latin typeface="+mj-lt"/>
            </a:endParaRPr>
          </a:p>
          <a:p>
            <a:pPr marL="124920">
              <a:lnSpc>
                <a:spcPts val="1114"/>
              </a:lnSpc>
              <a:spcBef>
                <a:spcPts val="88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федерального</a:t>
            </a:r>
            <a:endParaRPr lang="ru-RU" sz="1000" b="0" strike="noStrike" spc="-1" dirty="0">
              <a:latin typeface="+mj-lt"/>
            </a:endParaRPr>
          </a:p>
          <a:p>
            <a:pPr marL="124920">
              <a:lnSpc>
                <a:spcPts val="1111"/>
              </a:lnSpc>
              <a:spcBef>
                <a:spcPts val="85"/>
              </a:spcBef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+mj-lt"/>
                <a:ea typeface="DejaVu Sans"/>
              </a:rPr>
              <a:t>кадрового резерва</a:t>
            </a:r>
            <a:endParaRPr lang="ru-RU" sz="1000" b="0" strike="noStrike" spc="-1" dirty="0">
              <a:latin typeface="+mj-lt"/>
            </a:endParaRPr>
          </a:p>
        </p:txBody>
      </p:sp>
      <p:sp>
        <p:nvSpPr>
          <p:cNvPr id="159" name="object 27"/>
          <p:cNvSpPr/>
          <p:nvPr/>
        </p:nvSpPr>
        <p:spPr>
          <a:xfrm>
            <a:off x="2352240" y="4549294"/>
            <a:ext cx="70488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дети</a:t>
            </a:r>
            <a:r>
              <a:rPr lang="ru-RU" sz="1000" b="0" strike="noStrike" spc="-1" dirty="0">
                <a:solidFill>
                  <a:srgbClr val="31356E"/>
                </a:solidFill>
                <a:latin typeface="TGNSUO+Arial"/>
                <a:ea typeface="DejaVu Sans"/>
              </a:rPr>
              <a:t>-</a:t>
            </a: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мигранты;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61" name="object 29"/>
          <p:cNvSpPr/>
          <p:nvPr/>
        </p:nvSpPr>
        <p:spPr>
          <a:xfrm>
            <a:off x="180000" y="4860000"/>
            <a:ext cx="1747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4"/>
              </a:lnSpc>
              <a:buNone/>
            </a:pPr>
            <a:r>
              <a:rPr lang="ru-RU" sz="1000" b="0" strike="noStrike" spc="-1">
                <a:solidFill>
                  <a:srgbClr val="31356E"/>
                </a:solidFill>
                <a:latin typeface="OWFGND+Arial"/>
                <a:ea typeface="DejaVu Sans"/>
              </a:rPr>
              <a:t>сменность обучения;</a:t>
            </a:r>
            <a:endParaRPr lang="ru-RU" sz="1000" b="0" strike="noStrike" spc="-1">
              <a:latin typeface="Arial"/>
            </a:endParaRPr>
          </a:p>
          <a:p>
            <a:pPr marL="39600">
              <a:lnSpc>
                <a:spcPts val="1111"/>
              </a:lnSpc>
              <a:spcBef>
                <a:spcPts val="85"/>
              </a:spcBef>
              <a:buNone/>
            </a:pPr>
            <a:r>
              <a:rPr lang="ru-RU" sz="1000" b="0" strike="noStrike" spc="-1">
                <a:solidFill>
                  <a:srgbClr val="31356E"/>
                </a:solidFill>
                <a:latin typeface="OWFGND+Arial"/>
                <a:ea typeface="DejaVu Sans"/>
              </a:rPr>
              <a:t>школа полного дня;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63" name="object 31"/>
          <p:cNvSpPr/>
          <p:nvPr/>
        </p:nvSpPr>
        <p:spPr>
          <a:xfrm>
            <a:off x="1669320" y="4882569"/>
            <a:ext cx="1901880" cy="2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доступность</a:t>
            </a:r>
            <a:r>
              <a:rPr lang="ru-RU" sz="1000" b="0" strike="noStrike" spc="41" dirty="0">
                <a:solidFill>
                  <a:srgbClr val="31356E"/>
                </a:solidFill>
                <a:latin typeface="OWFGND+Arial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для</a:t>
            </a:r>
            <a:r>
              <a:rPr lang="ru-RU" sz="1000" b="0" strike="noStrike" spc="24" dirty="0">
                <a:solidFill>
                  <a:srgbClr val="31356E"/>
                </a:solidFill>
                <a:latin typeface="OWFGND+Arial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детей</a:t>
            </a:r>
            <a:r>
              <a:rPr lang="ru-RU" sz="1000" b="0" strike="noStrike" spc="15" dirty="0">
                <a:solidFill>
                  <a:srgbClr val="31356E"/>
                </a:solidFill>
                <a:latin typeface="OWFGND+Arial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с</a:t>
            </a:r>
            <a:r>
              <a:rPr lang="ru-RU" sz="1000" b="0" strike="noStrike" spc="-12" dirty="0">
                <a:solidFill>
                  <a:srgbClr val="31356E"/>
                </a:solidFill>
                <a:latin typeface="OWFGND+Arial"/>
                <a:ea typeface="DejaVu Sans"/>
              </a:rPr>
              <a:t> </a:t>
            </a:r>
            <a:r>
              <a:rPr lang="ru-RU" sz="1000" b="0" strike="noStrike" spc="-1" dirty="0">
                <a:solidFill>
                  <a:srgbClr val="31356E"/>
                </a:solidFill>
                <a:latin typeface="OWFGND+Arial"/>
                <a:ea typeface="DejaVu Sans"/>
              </a:rPr>
              <a:t>ОВЗ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164" name="object 7"/>
          <p:cNvPicPr/>
          <p:nvPr/>
        </p:nvPicPr>
        <p:blipFill>
          <a:blip r:embed="rId3"/>
          <a:stretch/>
        </p:blipFill>
        <p:spPr>
          <a:xfrm>
            <a:off x="0" y="0"/>
            <a:ext cx="1488240" cy="89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8" descr="http://ratio-group.ru/images/slideshow/map.jpg"/>
          <p:cNvPicPr/>
          <p:nvPr/>
        </p:nvPicPr>
        <p:blipFill>
          <a:blip r:embed="rId2"/>
          <a:srcRect l="17796" r="17585" b="10442"/>
          <a:stretch/>
        </p:blipFill>
        <p:spPr>
          <a:xfrm>
            <a:off x="111600" y="447840"/>
            <a:ext cx="9031680" cy="4523760"/>
          </a:xfrm>
          <a:prstGeom prst="rect">
            <a:avLst/>
          </a:prstGeom>
          <a:ln w="9525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sldNum" idx="13"/>
          </p:nvPr>
        </p:nvSpPr>
        <p:spPr>
          <a:xfrm>
            <a:off x="7086600" y="48697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A148AD-D15F-4EFC-8EA2-DFA07B668B6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67" name="object 2"/>
          <p:cNvPicPr/>
          <p:nvPr/>
        </p:nvPicPr>
        <p:blipFill>
          <a:blip r:embed="rId3"/>
          <a:stretch/>
        </p:blipFill>
        <p:spPr>
          <a:xfrm>
            <a:off x="0" y="4714920"/>
            <a:ext cx="4504680" cy="428040"/>
          </a:xfrm>
          <a:prstGeom prst="rect">
            <a:avLst/>
          </a:prstGeom>
          <a:ln w="0">
            <a:noFill/>
          </a:ln>
        </p:spPr>
      </p:pic>
      <p:pic>
        <p:nvPicPr>
          <p:cNvPr id="168" name="object 7"/>
          <p:cNvPicPr/>
          <p:nvPr/>
        </p:nvPicPr>
        <p:blipFill>
          <a:blip r:embed="rId4"/>
          <a:stretch/>
        </p:blipFill>
        <p:spPr>
          <a:xfrm>
            <a:off x="0" y="0"/>
            <a:ext cx="1639440" cy="934560"/>
          </a:xfrm>
          <a:prstGeom prst="rect">
            <a:avLst/>
          </a:prstGeom>
          <a:ln w="0">
            <a:noFill/>
          </a:ln>
        </p:spPr>
      </p:pic>
      <p:sp>
        <p:nvSpPr>
          <p:cNvPr id="169" name="TextBox 24"/>
          <p:cNvSpPr/>
          <p:nvPr/>
        </p:nvSpPr>
        <p:spPr>
          <a:xfrm>
            <a:off x="111600" y="1092240"/>
            <a:ext cx="41036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5" dirty="0">
                <a:solidFill>
                  <a:srgbClr val="CC3300"/>
                </a:solidFill>
                <a:latin typeface="Arial Narrow"/>
                <a:ea typeface="DejaVu Sans"/>
              </a:rPr>
              <a:t>ФЕДЕРА</a:t>
            </a:r>
            <a:r>
              <a:rPr lang="ru-RU" sz="1600" b="1" strike="noStrike" spc="-749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15" dirty="0">
                <a:solidFill>
                  <a:srgbClr val="CC3300"/>
                </a:solidFill>
                <a:latin typeface="Arial Narrow"/>
                <a:ea typeface="DejaVu Sans"/>
              </a:rPr>
              <a:t>ЛЬНЫЙ</a:t>
            </a:r>
            <a:r>
              <a:rPr lang="ru-RU" sz="1600" b="1" strike="noStrike" spc="128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26" dirty="0">
                <a:solidFill>
                  <a:srgbClr val="CC3300"/>
                </a:solidFill>
                <a:latin typeface="Arial Narrow"/>
                <a:ea typeface="DejaVu Sans"/>
              </a:rPr>
              <a:t>ЗАКОН</a:t>
            </a:r>
            <a:r>
              <a:rPr lang="ru-RU" sz="1600" b="1" strike="noStrike" spc="89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58" dirty="0">
                <a:solidFill>
                  <a:srgbClr val="CC3300"/>
                </a:solidFill>
                <a:latin typeface="Arial Narrow"/>
                <a:ea typeface="DejaVu Sans"/>
              </a:rPr>
              <a:t>273-</a:t>
            </a:r>
            <a:r>
              <a:rPr lang="ru-RU" sz="1600" b="1" strike="noStrike" spc="55" dirty="0">
                <a:solidFill>
                  <a:srgbClr val="CC3300"/>
                </a:solidFill>
                <a:latin typeface="Arial Narrow"/>
                <a:ea typeface="DejaVu Sans"/>
              </a:rPr>
              <a:t>ФЗ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CC3300"/>
                </a:solidFill>
                <a:latin typeface="Arial Narrow"/>
                <a:ea typeface="DejaVu Sans"/>
              </a:rPr>
              <a:t>«ОБ </a:t>
            </a:r>
            <a:r>
              <a:rPr lang="ru-RU" sz="1600" b="1" strike="noStrike" spc="-18" dirty="0">
                <a:solidFill>
                  <a:srgbClr val="CC3300"/>
                </a:solidFill>
                <a:latin typeface="Arial Narrow"/>
                <a:ea typeface="DejaVu Sans"/>
              </a:rPr>
              <a:t>ОБРАЗОВАНИИ</a:t>
            </a:r>
            <a:r>
              <a:rPr lang="ru-RU" sz="1600" b="1" strike="noStrike" spc="24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CC3300"/>
                </a:solidFill>
                <a:latin typeface="Arial Narrow"/>
                <a:ea typeface="DejaVu Sans"/>
              </a:rPr>
              <a:t>В РОССИЙСКОЙ</a:t>
            </a:r>
            <a:r>
              <a:rPr lang="ru-RU" sz="1600" b="1" strike="noStrike" spc="15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-12" dirty="0">
                <a:solidFill>
                  <a:srgbClr val="CC3300"/>
                </a:solidFill>
                <a:latin typeface="Arial Narrow"/>
                <a:ea typeface="DejaVu Sans"/>
              </a:rPr>
              <a:t>ФЕДЕРАЦИИ»</a:t>
            </a:r>
            <a:r>
              <a:rPr lang="ru-RU" sz="1600" b="1" strike="noStrike" spc="15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-32" dirty="0">
                <a:solidFill>
                  <a:srgbClr val="CC3300"/>
                </a:solidFill>
                <a:latin typeface="Arial Narrow"/>
                <a:ea typeface="DejaVu Sans"/>
              </a:rPr>
              <a:t>от</a:t>
            </a:r>
            <a:r>
              <a:rPr lang="ru-RU" sz="1600" b="1" strike="noStrike" spc="26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CC3300"/>
                </a:solidFill>
                <a:latin typeface="Arial Narrow"/>
                <a:ea typeface="DejaVu Sans"/>
              </a:rPr>
              <a:t>29</a:t>
            </a:r>
            <a:r>
              <a:rPr lang="ru-RU" sz="1600" b="1" strike="noStrike" spc="9" dirty="0">
                <a:solidFill>
                  <a:srgbClr val="CC3300"/>
                </a:solidFill>
                <a:latin typeface="Arial Narrow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CC3300"/>
                </a:solidFill>
                <a:latin typeface="Arial Narrow"/>
                <a:ea typeface="DejaVu Sans"/>
              </a:rPr>
              <a:t>декабря 2012 года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70" name="object 2"/>
          <p:cNvPicPr/>
          <p:nvPr/>
        </p:nvPicPr>
        <p:blipFill>
          <a:blip r:embed="rId3"/>
          <a:stretch/>
        </p:blipFill>
        <p:spPr>
          <a:xfrm>
            <a:off x="4514760" y="4714920"/>
            <a:ext cx="4504680" cy="428040"/>
          </a:xfrm>
          <a:prstGeom prst="rect">
            <a:avLst/>
          </a:prstGeom>
          <a:ln w="0">
            <a:noFill/>
          </a:ln>
        </p:spPr>
      </p:pic>
      <p:sp>
        <p:nvSpPr>
          <p:cNvPr id="171" name="TextBox 26"/>
          <p:cNvSpPr/>
          <p:nvPr/>
        </p:nvSpPr>
        <p:spPr>
          <a:xfrm>
            <a:off x="111600" y="2027520"/>
            <a:ext cx="4103640" cy="682200"/>
          </a:xfrm>
          <a:prstGeom prst="rect">
            <a:avLst/>
          </a:prstGeom>
          <a:solidFill>
            <a:srgbClr val="BA800A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508"/>
              </a:lnSpc>
              <a:buNone/>
            </a:pPr>
            <a:r>
              <a:rPr lang="ru-RU" sz="1400" b="1" strike="noStrike" spc="-1">
                <a:solidFill>
                  <a:srgbClr val="2B57D4"/>
                </a:solidFill>
                <a:latin typeface="Arial Narrow"/>
                <a:ea typeface="DejaVu Sans"/>
              </a:rPr>
              <a:t>Статья</a:t>
            </a:r>
            <a:r>
              <a:rPr lang="ru-RU" sz="1400" b="1" strike="noStrike" spc="43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B57D4"/>
                </a:solidFill>
                <a:latin typeface="Arial Narrow"/>
                <a:ea typeface="DejaVu Sans"/>
              </a:rPr>
              <a:t>3. Основные принципы </a:t>
            </a:r>
            <a:r>
              <a:rPr lang="ru-RU" sz="1400" b="1" strike="noStrike" spc="-9">
                <a:solidFill>
                  <a:srgbClr val="2B57D4"/>
                </a:solidFill>
                <a:latin typeface="Arial Narrow"/>
                <a:ea typeface="DejaVu Sans"/>
              </a:rPr>
              <a:t>государственной</a:t>
            </a:r>
            <a:r>
              <a:rPr lang="ru-RU" sz="1400" b="1" strike="noStrike" spc="41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9">
                <a:solidFill>
                  <a:srgbClr val="2B57D4"/>
                </a:solidFill>
                <a:latin typeface="Arial Narrow"/>
                <a:ea typeface="DejaVu Sans"/>
              </a:rPr>
              <a:t>политики</a:t>
            </a:r>
            <a:r>
              <a:rPr lang="ru-RU" sz="1400" b="1" strike="noStrike" spc="38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B57D4"/>
                </a:solidFill>
                <a:latin typeface="Arial Narrow"/>
                <a:ea typeface="DejaVu Sans"/>
              </a:rPr>
              <a:t>и правового</a:t>
            </a:r>
            <a:r>
              <a:rPr lang="ru-RU" sz="1400" b="1" strike="noStrike" spc="15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B57D4"/>
                </a:solidFill>
                <a:latin typeface="Arial Narrow"/>
                <a:ea typeface="DejaVu Sans"/>
              </a:rPr>
              <a:t>регулирования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ts val="1511"/>
              </a:lnSpc>
              <a:spcBef>
                <a:spcPts val="139"/>
              </a:spcBef>
              <a:buNone/>
            </a:pPr>
            <a:r>
              <a:rPr lang="ru-RU" sz="1400" b="1" strike="noStrike" spc="-9">
                <a:solidFill>
                  <a:srgbClr val="2B57D4"/>
                </a:solidFill>
                <a:latin typeface="Arial Narrow"/>
                <a:ea typeface="DejaVu Sans"/>
              </a:rPr>
              <a:t>отношений</a:t>
            </a:r>
            <a:r>
              <a:rPr lang="ru-RU" sz="1400" b="1" strike="noStrike" spc="41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B57D4"/>
                </a:solidFill>
                <a:latin typeface="Arial Narrow"/>
                <a:ea typeface="DejaVu Sans"/>
              </a:rPr>
              <a:t>в</a:t>
            </a:r>
            <a:r>
              <a:rPr lang="ru-RU" sz="1400" b="1" strike="noStrike" spc="4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5">
                <a:solidFill>
                  <a:srgbClr val="2B57D4"/>
                </a:solidFill>
                <a:latin typeface="Arial Narrow"/>
                <a:ea typeface="DejaVu Sans"/>
              </a:rPr>
              <a:t>сфере</a:t>
            </a:r>
            <a:r>
              <a:rPr lang="ru-RU" sz="1400" b="1" strike="noStrike" spc="35">
                <a:solidFill>
                  <a:srgbClr val="2B57D4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B57D4"/>
                </a:solidFill>
                <a:latin typeface="Arial Narrow"/>
                <a:ea typeface="DejaVu Sans"/>
              </a:rPr>
              <a:t>образования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2" name="TextBox 27"/>
          <p:cNvSpPr/>
          <p:nvPr/>
        </p:nvSpPr>
        <p:spPr>
          <a:xfrm>
            <a:off x="111600" y="2881800"/>
            <a:ext cx="4103640" cy="783360"/>
          </a:xfrm>
          <a:prstGeom prst="rect">
            <a:avLst/>
          </a:prstGeom>
          <a:solidFill>
            <a:srgbClr val="BA800A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40"/>
              </a:lnSpc>
              <a:buNone/>
            </a:pP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4)</a:t>
            </a:r>
            <a:r>
              <a:rPr lang="ru-RU" sz="1400" b="1" strike="noStrike" spc="608">
                <a:solidFill>
                  <a:srgbClr val="294AC1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единство</a:t>
            </a:r>
            <a:r>
              <a:rPr lang="ru-RU" sz="1400" b="1" strike="noStrike" spc="616">
                <a:solidFill>
                  <a:srgbClr val="294AC1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образовательного</a:t>
            </a:r>
            <a:r>
              <a:rPr lang="ru-RU" sz="1400" b="1" strike="noStrike" spc="625">
                <a:solidFill>
                  <a:srgbClr val="294AC1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пространства</a:t>
            </a:r>
            <a:r>
              <a:rPr lang="ru-RU" sz="1400" b="1" strike="noStrike" spc="622">
                <a:solidFill>
                  <a:srgbClr val="294AC1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на</a:t>
            </a:r>
            <a:r>
              <a:rPr lang="ru-RU" sz="1400" b="1" strike="noStrike" spc="608">
                <a:solidFill>
                  <a:srgbClr val="294AC1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территории</a:t>
            </a:r>
            <a:r>
              <a:rPr lang="ru-RU" sz="1400" b="1" strike="noStrike" spc="619">
                <a:solidFill>
                  <a:srgbClr val="294AC1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9">
                <a:solidFill>
                  <a:srgbClr val="294AC1"/>
                </a:solidFill>
                <a:latin typeface="Arial Narrow"/>
                <a:ea typeface="DejaVu Sans"/>
              </a:rPr>
              <a:t>Российской</a:t>
            </a:r>
            <a:endParaRPr lang="ru-RU" sz="1400" b="0" strike="noStrike" spc="-1">
              <a:latin typeface="Arial"/>
            </a:endParaRPr>
          </a:p>
          <a:p>
            <a:pPr>
              <a:lnSpc>
                <a:spcPts val="1783"/>
              </a:lnSpc>
              <a:buNone/>
            </a:pPr>
            <a:r>
              <a:rPr lang="ru-RU" sz="1400" b="1" strike="noStrike" spc="-1">
                <a:solidFill>
                  <a:srgbClr val="294AC1"/>
                </a:solidFill>
                <a:latin typeface="Arial Narrow"/>
                <a:ea typeface="DejaVu Sans"/>
              </a:rPr>
              <a:t>Федерации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3" name="TextBox 33"/>
          <p:cNvSpPr/>
          <p:nvPr/>
        </p:nvSpPr>
        <p:spPr>
          <a:xfrm>
            <a:off x="4320720" y="734400"/>
            <a:ext cx="4698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568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r>
              <a:rPr lang="ru-RU" sz="1600" b="0" strike="noStrike" spc="-12" dirty="0">
                <a:solidFill>
                  <a:srgbClr val="1D2D5A"/>
                </a:solidFill>
                <a:latin typeface="Arial Narrow"/>
                <a:ea typeface="DejaVu Sans"/>
              </a:rPr>
              <a:t>Указ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Президента</a:t>
            </a:r>
            <a:r>
              <a:rPr lang="ru-RU" sz="1600" b="0" strike="noStrike" spc="-38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2" dirty="0">
                <a:solidFill>
                  <a:srgbClr val="1D2D5A"/>
                </a:solidFill>
                <a:latin typeface="Arial Narrow"/>
                <a:ea typeface="DejaVu Sans"/>
              </a:rPr>
              <a:t>РФ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35" dirty="0">
                <a:solidFill>
                  <a:srgbClr val="1D2D5A"/>
                </a:solidFill>
                <a:latin typeface="Arial Narrow"/>
                <a:ea typeface="DejaVu Sans"/>
              </a:rPr>
              <a:t>от</a:t>
            </a:r>
            <a:r>
              <a:rPr lang="ru-RU" sz="1600" b="0" strike="noStrike" spc="24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21 </a:t>
            </a:r>
            <a:r>
              <a:rPr lang="ru-RU" sz="1600" b="0" strike="noStrike" spc="-12" dirty="0">
                <a:solidFill>
                  <a:srgbClr val="1D2D5A"/>
                </a:solidFill>
                <a:latin typeface="Arial Narrow"/>
                <a:ea typeface="DejaVu Sans"/>
              </a:rPr>
              <a:t>июля</a:t>
            </a:r>
            <a:r>
              <a:rPr lang="ru-RU" sz="1600" b="0" strike="noStrike" spc="9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2020</a:t>
            </a:r>
            <a:r>
              <a:rPr lang="ru-RU" sz="1600" b="0" strike="noStrike" spc="-18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2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№ 474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ts val="1570"/>
              </a:lnSpc>
              <a:spcBef>
                <a:spcPts val="111"/>
              </a:spcBef>
              <a:buNone/>
            </a:pP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«О</a:t>
            </a:r>
            <a:r>
              <a:rPr lang="ru-RU" sz="1600" b="0" strike="noStrike" spc="316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национальных</a:t>
            </a:r>
            <a:r>
              <a:rPr lang="ru-RU" sz="1600" b="0" strike="noStrike" spc="310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5" dirty="0">
                <a:solidFill>
                  <a:srgbClr val="1D2D5A"/>
                </a:solidFill>
                <a:latin typeface="Arial Narrow"/>
                <a:ea typeface="DejaVu Sans"/>
              </a:rPr>
              <a:t>целях</a:t>
            </a:r>
            <a:r>
              <a:rPr lang="ru-RU" sz="1600" b="0" strike="noStrike" spc="318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развития</a:t>
            </a:r>
            <a:r>
              <a:rPr lang="ru-RU" sz="1600" b="0" strike="noStrike" spc="313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Российской</a:t>
            </a:r>
            <a:r>
              <a:rPr lang="ru-RU" sz="1600" b="0" strike="noStrike" spc="321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Федерации</a:t>
            </a:r>
            <a:r>
              <a:rPr lang="ru-RU" sz="1600" b="0" strike="noStrike" spc="318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на</a:t>
            </a:r>
            <a:r>
              <a:rPr lang="ru-RU" sz="1600" b="0" strike="noStrike" spc="310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период</a:t>
            </a:r>
            <a:r>
              <a:rPr lang="ru-RU" sz="1600" b="0" strike="noStrike" spc="310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до</a:t>
            </a:r>
            <a:r>
              <a:rPr lang="ru-RU" sz="1600" b="0" strike="noStrike" spc="316" dirty="0">
                <a:solidFill>
                  <a:srgbClr val="1D2D5A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1D2D5A"/>
                </a:solidFill>
                <a:latin typeface="Arial Narrow"/>
                <a:ea typeface="DejaVu Sans"/>
              </a:rPr>
              <a:t>2030 </a:t>
            </a:r>
            <a:r>
              <a:rPr lang="ru-RU" sz="1600" b="0" strike="noStrike" spc="-15" dirty="0">
                <a:solidFill>
                  <a:srgbClr val="1D2D5A"/>
                </a:solidFill>
                <a:latin typeface="Arial Narrow"/>
                <a:ea typeface="DejaVu Sans"/>
              </a:rPr>
              <a:t>года»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ts val="1570"/>
              </a:lnSpc>
              <a:spcBef>
                <a:spcPts val="111"/>
              </a:spcBef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Указ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Президента</a:t>
            </a:r>
            <a:r>
              <a:rPr lang="ru-RU" sz="1600" b="0" strike="noStrike" spc="-3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Российской Федерации</a:t>
            </a:r>
            <a:r>
              <a:rPr lang="ru-RU" sz="1600" b="0" strike="noStrike" spc="-15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35" dirty="0">
                <a:solidFill>
                  <a:srgbClr val="203864"/>
                </a:solidFill>
                <a:latin typeface="Arial Narrow"/>
                <a:ea typeface="DejaVu Sans"/>
              </a:rPr>
              <a:t>от</a:t>
            </a:r>
            <a:r>
              <a:rPr lang="ru-RU" sz="1600" b="0" strike="noStrike" spc="32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02.07.2021</a:t>
            </a:r>
            <a:r>
              <a:rPr lang="ru-RU" sz="1600" b="0" strike="noStrike" spc="-41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145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№ 400 «О</a:t>
            </a:r>
            <a:r>
              <a:rPr lang="ru-RU" sz="1600" b="0" strike="noStrike" spc="-1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Стратегии</a:t>
            </a:r>
            <a:r>
              <a:rPr lang="ru-RU" sz="1600" b="0" strike="noStrike" spc="-1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национальной</a:t>
            </a:r>
            <a:r>
              <a:rPr lang="ru-RU" sz="1600" b="0" strike="noStrike" spc="-32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безопасности</a:t>
            </a:r>
            <a:r>
              <a:rPr lang="ru-RU" sz="1600" b="0" strike="noStrike" spc="-3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Российской Федерации»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Указ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Президента</a:t>
            </a:r>
            <a:r>
              <a:rPr lang="ru-RU" sz="1600" b="0" strike="noStrike" spc="-3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Российской Федерации</a:t>
            </a:r>
            <a:r>
              <a:rPr lang="ru-RU" sz="1600" b="0" strike="noStrike" spc="-15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35" dirty="0">
                <a:solidFill>
                  <a:srgbClr val="203864"/>
                </a:solidFill>
                <a:latin typeface="Arial Narrow"/>
                <a:ea typeface="DejaVu Sans"/>
              </a:rPr>
              <a:t>от</a:t>
            </a:r>
            <a:r>
              <a:rPr lang="ru-RU" sz="1600" b="0" strike="noStrike" spc="32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9.11.2022</a:t>
            </a:r>
            <a:br>
              <a:rPr sz="1600" dirty="0"/>
            </a:b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№ 809 «Об</a:t>
            </a:r>
            <a:r>
              <a:rPr lang="ru-RU" sz="1600" b="0" strike="noStrike" spc="-1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утверждении Основ</a:t>
            </a:r>
            <a:r>
              <a:rPr lang="ru-RU" sz="1600" b="0" strike="noStrike" spc="-35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государственной</a:t>
            </a:r>
            <a:r>
              <a:rPr lang="ru-RU" sz="1600" b="0" strike="noStrike" spc="-29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политики по</a:t>
            </a:r>
            <a:r>
              <a:rPr lang="ru-RU" sz="1600" b="0" strike="noStrike" spc="7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сохранению</a:t>
            </a:r>
            <a:r>
              <a:rPr lang="ru-RU" sz="1600" b="0" strike="noStrike" spc="-24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и укреплению традиционных</a:t>
            </a:r>
            <a:r>
              <a:rPr lang="ru-RU" sz="1600" b="0" strike="noStrike" spc="-29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российских</a:t>
            </a: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духовно-нравственных</a:t>
            </a:r>
            <a:r>
              <a:rPr lang="ru-RU" sz="1600" b="0" strike="noStrike" spc="-3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ценностей»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Указ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Президента</a:t>
            </a:r>
            <a:r>
              <a:rPr lang="ru-RU" sz="1600" b="0" strike="noStrike" spc="-3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Российской Федерации</a:t>
            </a:r>
            <a:r>
              <a:rPr lang="ru-RU" sz="1600" b="0" strike="noStrike" spc="-1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32" dirty="0">
                <a:solidFill>
                  <a:srgbClr val="203864"/>
                </a:solidFill>
                <a:latin typeface="Arial Narrow"/>
                <a:ea typeface="DejaVu Sans"/>
              </a:rPr>
              <a:t>от</a:t>
            </a:r>
            <a:r>
              <a:rPr lang="ru-RU" sz="1600" b="0" strike="noStrike" spc="29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17.05.2023</a:t>
            </a:r>
            <a:br>
              <a:rPr sz="1600" dirty="0"/>
            </a:b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№ 358 «О</a:t>
            </a: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Стратегии</a:t>
            </a:r>
            <a:r>
              <a:rPr lang="ru-RU" sz="1600" b="0" strike="noStrike" spc="-18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комплексной безопасности</a:t>
            </a:r>
            <a:r>
              <a:rPr lang="ru-RU" sz="1600" b="0" strike="noStrike" spc="-26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2" dirty="0">
                <a:solidFill>
                  <a:srgbClr val="203864"/>
                </a:solidFill>
                <a:latin typeface="Arial Narrow"/>
                <a:ea typeface="DejaVu Sans"/>
              </a:rPr>
              <a:t>детей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 в Российской Федерации на</a:t>
            </a:r>
            <a:r>
              <a:rPr lang="ru-RU" sz="1600" b="0" strike="noStrike" spc="-21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период</a:t>
            </a:r>
            <a:r>
              <a:rPr lang="ru-RU" sz="1600" b="0" strike="noStrike" spc="7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до</a:t>
            </a:r>
            <a:r>
              <a:rPr lang="ru-RU" sz="1600" b="0" strike="noStrike" spc="-15" dirty="0">
                <a:solidFill>
                  <a:srgbClr val="203864"/>
                </a:solidFill>
                <a:latin typeface="Arial Narrow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203864"/>
                </a:solidFill>
                <a:latin typeface="Arial Narrow"/>
                <a:ea typeface="DejaVu Sans"/>
              </a:rPr>
              <a:t>2030</a:t>
            </a:r>
            <a:r>
              <a:rPr lang="ru-RU" sz="1600" b="0" strike="noStrike" spc="-15" dirty="0">
                <a:solidFill>
                  <a:srgbClr val="203864"/>
                </a:solidFill>
                <a:latin typeface="Arial Narrow"/>
                <a:ea typeface="DejaVu Sans"/>
              </a:rPr>
              <a:t> года»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ts val="1568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74" name="TextBox 17"/>
          <p:cNvSpPr/>
          <p:nvPr/>
        </p:nvSpPr>
        <p:spPr>
          <a:xfrm>
            <a:off x="111600" y="3755520"/>
            <a:ext cx="4103640" cy="855360"/>
          </a:xfrm>
          <a:prstGeom prst="rect">
            <a:avLst/>
          </a:prstGeom>
          <a:solidFill>
            <a:srgbClr val="BA800A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10"/>
              </a:lnSpc>
              <a:buNone/>
            </a:pPr>
            <a:r>
              <a:rPr lang="ru-RU" sz="14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Единое </a:t>
            </a:r>
            <a:r>
              <a:rPr lang="ru-RU" sz="1400" b="1" strike="noStrike" spc="-15">
                <a:solidFill>
                  <a:srgbClr val="1E41B2"/>
                </a:solidFill>
                <a:latin typeface="Arial Narrow"/>
                <a:ea typeface="DejaVu Sans"/>
              </a:rPr>
              <a:t>образовательное</a:t>
            </a:r>
            <a:r>
              <a:rPr lang="ru-RU" sz="1400" b="1" strike="noStrike" spc="12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пространство</a:t>
            </a:r>
            <a:r>
              <a:rPr lang="ru-RU" sz="1400" b="1" strike="noStrike" spc="26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– основа</a:t>
            </a:r>
            <a:r>
              <a:rPr lang="ru-RU" sz="1400" b="1" strike="noStrike" spc="12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сохранения и укрепления </a:t>
            </a:r>
            <a:r>
              <a:rPr lang="ru-RU" sz="1400" b="1" strike="noStrike" spc="-15">
                <a:solidFill>
                  <a:srgbClr val="1E41B2"/>
                </a:solidFill>
                <a:latin typeface="Arial Narrow"/>
                <a:ea typeface="DejaVu Sans"/>
              </a:rPr>
              <a:t>образовательного</a:t>
            </a:r>
            <a:r>
              <a:rPr lang="ru-RU" sz="1400" b="1" strike="noStrike" spc="18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2">
                <a:solidFill>
                  <a:srgbClr val="1E41B2"/>
                </a:solidFill>
                <a:latin typeface="Arial Narrow"/>
                <a:ea typeface="DejaVu Sans"/>
              </a:rPr>
              <a:t>суверенитета</a:t>
            </a:r>
            <a:r>
              <a:rPr lang="ru-RU" sz="1400" b="1" strike="noStrike" spc="7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страны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1"/>
          <p:cNvSpPr/>
          <p:nvPr/>
        </p:nvSpPr>
        <p:spPr>
          <a:xfrm>
            <a:off x="1751400" y="7090"/>
            <a:ext cx="7392600" cy="860320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СОЗДАНИЕ ЕДИНОГО ОБРАЗОВАТЕЛЬНОГО ПРОСТРАНСТВА ― </a:t>
            </a:r>
            <a:endParaRPr lang="ru-RU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ОДНА ИЗ ВАЖНЕЙШИХ ЗАДАЧ СИСТЕМЫ ОБРАЗОВАНИЯ</a:t>
            </a:r>
            <a:endParaRPr lang="ru-RU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77" name="Скругленный прямоугольник 2"/>
          <p:cNvSpPr/>
          <p:nvPr/>
        </p:nvSpPr>
        <p:spPr>
          <a:xfrm>
            <a:off x="179640" y="1059480"/>
            <a:ext cx="4607640" cy="1223280"/>
          </a:xfrm>
          <a:prstGeom prst="roundRect">
            <a:avLst>
              <a:gd name="adj" fmla="val 7703"/>
            </a:avLst>
          </a:prstGeom>
          <a:solidFill>
            <a:srgbClr val="FFCC9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ФЕДЕРАЛЬНЫЕ ГОСУДАРСТВЕННЫЕ ОБРАЗОВАТЕЛЬНЫЕ СТАНДАРТЫ ОБЩЕГО ОБРАЗОВАНИЯ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НОО – приказ от 31.05.2021 № 286 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ООО – приказ от 31.05.2021 № 287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СОО – приказ от 12.08.2022 № 732 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8" name="Скругленный прямоугольник 3"/>
          <p:cNvSpPr/>
          <p:nvPr/>
        </p:nvSpPr>
        <p:spPr>
          <a:xfrm>
            <a:off x="5148000" y="1059480"/>
            <a:ext cx="3815640" cy="1223280"/>
          </a:xfrm>
          <a:prstGeom prst="roundRect">
            <a:avLst>
              <a:gd name="adj" fmla="val 8301"/>
            </a:avLst>
          </a:prstGeom>
          <a:solidFill>
            <a:srgbClr val="FFCC99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ЕДИНСТВО ОБЯЗАТЕЛЬНЫХ ТРЕБОВАНИЙ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к результатам освоения программ 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к структуре программ 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к условиям реализации программ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9" name="Стрелка вправо 4"/>
          <p:cNvSpPr/>
          <p:nvPr/>
        </p:nvSpPr>
        <p:spPr>
          <a:xfrm>
            <a:off x="4860000" y="1491480"/>
            <a:ext cx="215280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Скругленный прямоугольник 6"/>
          <p:cNvSpPr/>
          <p:nvPr/>
        </p:nvSpPr>
        <p:spPr>
          <a:xfrm>
            <a:off x="148320" y="2436120"/>
            <a:ext cx="4607640" cy="1223280"/>
          </a:xfrm>
          <a:prstGeom prst="roundRect">
            <a:avLst>
              <a:gd name="adj" fmla="val 7703"/>
            </a:avLst>
          </a:prstGeom>
          <a:solidFill>
            <a:srgbClr val="FFCC9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ФЕДЕРАЛЬНЫЕ ОСНОВНЫЕ ОБЩЕОБРАЗОВАТЕЛЬНЫЕ ПРОГРАММЫ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ФОП НОО – приказ от 18.05.2023 № 372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ФОП ООО – приказ от 18.05.2023 № 370</a:t>
            </a:r>
            <a:endParaRPr lang="ru-RU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ФОП СОО – приказ от 18.05.2023 № 371 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1" name="Скругленный прямоугольник 7"/>
          <p:cNvSpPr/>
          <p:nvPr/>
        </p:nvSpPr>
        <p:spPr>
          <a:xfrm>
            <a:off x="5117040" y="2436120"/>
            <a:ext cx="3815640" cy="1223280"/>
          </a:xfrm>
          <a:prstGeom prst="roundRect">
            <a:avLst>
              <a:gd name="adj" fmla="val 8301"/>
            </a:avLst>
          </a:prstGeom>
          <a:solidFill>
            <a:srgbClr val="FFCC99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 </a:t>
            </a: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ЕДИНЫЕ БАЗОВЫЕ ОБЪЕМ И СОДЕРЖАНИЕ ОБРАЗОВАНИЯ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определенного уровня и (или) определенной направленности, </a:t>
            </a: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ПЛАНИРУЕМЫЕ РЕЗУЛЬТАТЫ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освоения образовательной 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2" name="Стрелка вправо 8"/>
          <p:cNvSpPr/>
          <p:nvPr/>
        </p:nvSpPr>
        <p:spPr>
          <a:xfrm>
            <a:off x="4829040" y="2868120"/>
            <a:ext cx="215280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Скругленный прямоугольник 9"/>
          <p:cNvSpPr/>
          <p:nvPr/>
        </p:nvSpPr>
        <p:spPr>
          <a:xfrm>
            <a:off x="139680" y="3795120"/>
            <a:ext cx="4607640" cy="864000"/>
          </a:xfrm>
          <a:prstGeom prst="roundRect">
            <a:avLst>
              <a:gd name="adj" fmla="val 7703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ФЕДЕРАЛЬНЫЙ ПЕРЕЧЕНЬ УЧЕБНИКОВ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(Приказ от 21.09.2022 № 858)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4" name="Скругленный прямоугольник 10"/>
          <p:cNvSpPr/>
          <p:nvPr/>
        </p:nvSpPr>
        <p:spPr>
          <a:xfrm>
            <a:off x="5108400" y="3795120"/>
            <a:ext cx="3815640" cy="864000"/>
          </a:xfrm>
          <a:prstGeom prst="roundRect">
            <a:avLst>
              <a:gd name="adj" fmla="val 8301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РЕАЛИЗАЦИЯ ТРЕБОВАНИЙ к единству содержания образования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5" name="Стрелка вправо 11"/>
          <p:cNvSpPr/>
          <p:nvPr/>
        </p:nvSpPr>
        <p:spPr>
          <a:xfrm>
            <a:off x="4809600" y="4047480"/>
            <a:ext cx="215280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6" name="object 7"/>
          <p:cNvPicPr/>
          <p:nvPr/>
        </p:nvPicPr>
        <p:blipFill>
          <a:blip r:embed="rId2"/>
          <a:stretch/>
        </p:blipFill>
        <p:spPr>
          <a:xfrm>
            <a:off x="0" y="0"/>
            <a:ext cx="1751400" cy="94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Таблица 187"/>
          <p:cNvGraphicFramePr/>
          <p:nvPr>
            <p:extLst>
              <p:ext uri="{D42A27DB-BD31-4B8C-83A1-F6EECF244321}">
                <p14:modId xmlns:p14="http://schemas.microsoft.com/office/powerpoint/2010/main" val="2920344109"/>
              </p:ext>
            </p:extLst>
          </p:nvPr>
        </p:nvGraphicFramePr>
        <p:xfrm>
          <a:off x="578520" y="1100880"/>
          <a:ext cx="7886520" cy="1097280"/>
        </p:xfrm>
        <a:graphic>
          <a:graphicData uri="http://schemas.openxmlformats.org/drawingml/2006/table">
            <a:tbl>
              <a:tblPr/>
              <a:tblGrid>
                <a:gridCol w="8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9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>
                          <a:latin typeface="Arial Narrow" panose="020B0606020202030204" pitchFamily="34" charset="0"/>
                        </a:rPr>
                        <a:t>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>
                          <a:latin typeface="Arial"/>
                        </a:rPr>
                        <a:t>23/24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24/25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9" name="Прямоугольник 188"/>
          <p:cNvSpPr/>
          <p:nvPr/>
        </p:nvSpPr>
        <p:spPr>
          <a:xfrm>
            <a:off x="0" y="20880"/>
            <a:ext cx="9144000" cy="516960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/>
              </a:rPr>
              <a:t>МОДЕЛЬ  ВВЕДЕНИЯ ОБНОВЛЕННЫХ ФГОС</a:t>
            </a: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chemeClr val="bg1"/>
                </a:solidFill>
                <a:latin typeface="Arial Narrow"/>
              </a:rPr>
              <a:t> – СОДЕРЖАНИЕ И РЕЗУЛЬТАТЫ СООТВЕТСТВУЮТ ФООП </a:t>
            </a:r>
            <a:endParaRPr lang="ru-RU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73480" y="720000"/>
            <a:ext cx="78861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1400" b="0" strike="noStrike" spc="-1" dirty="0">
                <a:solidFill>
                  <a:schemeClr val="bg1"/>
                </a:solidFill>
                <a:latin typeface="Arial Narrow"/>
              </a:rPr>
              <a:t>ФГОС</a:t>
            </a:r>
            <a:r>
              <a:rPr lang="ru-RU" sz="14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73480" y="2253960"/>
            <a:ext cx="7886160" cy="44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ru-RU" sz="1400" b="1" strike="noStrike" spc="-1" dirty="0">
                <a:solidFill>
                  <a:schemeClr val="bg1"/>
                </a:solidFill>
                <a:latin typeface="Arial Narrow"/>
              </a:rPr>
              <a:t>ФООП</a:t>
            </a:r>
            <a:endParaRPr lang="ru-RU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192" name="Таблица 191"/>
          <p:cNvGraphicFramePr/>
          <p:nvPr/>
        </p:nvGraphicFramePr>
        <p:xfrm>
          <a:off x="580680" y="2722680"/>
          <a:ext cx="7919640" cy="1058760"/>
        </p:xfrm>
        <a:graphic>
          <a:graphicData uri="http://schemas.openxmlformats.org/drawingml/2006/table">
            <a:tbl>
              <a:tblPr/>
              <a:tblGrid>
                <a:gridCol w="84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Arial"/>
                        </a:rPr>
                        <a:t>23/24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3" name="Таблица 192"/>
          <p:cNvGraphicFramePr/>
          <p:nvPr>
            <p:extLst>
              <p:ext uri="{D42A27DB-BD31-4B8C-83A1-F6EECF244321}">
                <p14:modId xmlns:p14="http://schemas.microsoft.com/office/powerpoint/2010/main" val="3789961900"/>
              </p:ext>
            </p:extLst>
          </p:nvPr>
        </p:nvGraphicFramePr>
        <p:xfrm>
          <a:off x="573481" y="3962520"/>
          <a:ext cx="7938113" cy="359640"/>
        </p:xfrm>
        <a:graphic>
          <a:graphicData uri="http://schemas.openxmlformats.org/drawingml/2006/table">
            <a:tbl>
              <a:tblPr/>
              <a:tblGrid>
                <a:gridCol w="88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8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55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964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10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latin typeface="Arial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latin typeface="Arial"/>
                        </a:rPr>
                        <a:t>обязательно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latin typeface="Arial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latin typeface="Arial"/>
                        </a:rPr>
                        <a:t>рекомендовано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>
                          <a:latin typeface="Arial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000" b="0" strike="noStrike" spc="-1" dirty="0">
                          <a:latin typeface="Arial"/>
                        </a:rPr>
                        <a:t>без изменений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object 7">
            <a:extLst>
              <a:ext uri="{FF2B5EF4-FFF2-40B4-BE49-F238E27FC236}">
                <a16:creationId xmlns:a16="http://schemas.microsoft.com/office/drawing/2014/main" id="{9D147244-0EF2-4909-8FEA-E3CDB37125D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1405218" cy="7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1"/>
          <p:cNvSpPr/>
          <p:nvPr/>
        </p:nvSpPr>
        <p:spPr>
          <a:xfrm>
            <a:off x="720" y="-5566"/>
            <a:ext cx="9143280" cy="51429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object 3"/>
          <p:cNvSpPr/>
          <p:nvPr/>
        </p:nvSpPr>
        <p:spPr>
          <a:xfrm>
            <a:off x="1116000" y="-5566"/>
            <a:ext cx="6894143" cy="538609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2117"/>
              </a:lnSpc>
              <a:buNone/>
            </a:pPr>
            <a:endParaRPr lang="ru-RU" sz="1900" b="1" strike="noStrike" spc="15" dirty="0">
              <a:solidFill>
                <a:schemeClr val="bg1"/>
              </a:solidFill>
              <a:latin typeface="Arial Narrow"/>
              <a:ea typeface="DejaVu Sans"/>
            </a:endParaRPr>
          </a:p>
          <a:p>
            <a:pPr algn="ctr">
              <a:lnSpc>
                <a:spcPts val="2117"/>
              </a:lnSpc>
              <a:buNone/>
            </a:pPr>
            <a:r>
              <a:rPr lang="ru-RU" sz="1900" b="1" strike="noStrike" spc="15" dirty="0">
                <a:solidFill>
                  <a:schemeClr val="bg1"/>
                </a:solidFill>
                <a:latin typeface="Arial Narrow"/>
                <a:ea typeface="DejaVu Sans"/>
              </a:rPr>
              <a:t>ФОП</a:t>
            </a:r>
            <a:r>
              <a:rPr lang="ru-RU" sz="1900" b="1" strike="noStrike" spc="32" dirty="0">
                <a:solidFill>
                  <a:schemeClr val="bg1"/>
                </a:solidFill>
                <a:latin typeface="Arial Narrow"/>
                <a:ea typeface="DejaVu Sans"/>
              </a:rPr>
              <a:t> </a:t>
            </a:r>
            <a:r>
              <a:rPr lang="ru-RU" sz="1900" b="1" strike="noStrike" spc="15" dirty="0">
                <a:solidFill>
                  <a:schemeClr val="bg1"/>
                </a:solidFill>
                <a:latin typeface="Arial Narrow"/>
                <a:ea typeface="DejaVu Sans"/>
              </a:rPr>
              <a:t>НОО,</a:t>
            </a:r>
            <a:r>
              <a:rPr lang="ru-RU" sz="1900" b="1" strike="noStrike" spc="32" dirty="0">
                <a:solidFill>
                  <a:schemeClr val="bg1"/>
                </a:solidFill>
                <a:latin typeface="Arial Narrow"/>
                <a:ea typeface="DejaVu Sans"/>
              </a:rPr>
              <a:t> </a:t>
            </a:r>
            <a:r>
              <a:rPr lang="ru-RU" sz="1900" b="1" strike="noStrike" spc="15" dirty="0">
                <a:solidFill>
                  <a:schemeClr val="bg1"/>
                </a:solidFill>
                <a:latin typeface="Arial Narrow"/>
                <a:ea typeface="DejaVu Sans"/>
              </a:rPr>
              <a:t>ООО,</a:t>
            </a:r>
            <a:r>
              <a:rPr lang="ru-RU" sz="1900" b="1" strike="noStrike" spc="18" dirty="0">
                <a:solidFill>
                  <a:schemeClr val="bg1"/>
                </a:solidFill>
                <a:latin typeface="Arial Narrow"/>
                <a:ea typeface="DejaVu Sans"/>
              </a:rPr>
              <a:t> </a:t>
            </a:r>
            <a:r>
              <a:rPr lang="ru-RU" sz="1900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СОО:</a:t>
            </a:r>
            <a:r>
              <a:rPr lang="ru-RU" sz="1900" b="1" strike="noStrike" spc="63" dirty="0">
                <a:solidFill>
                  <a:schemeClr val="bg1"/>
                </a:solidFill>
                <a:latin typeface="Arial Narrow"/>
                <a:ea typeface="DejaVu Sans"/>
              </a:rPr>
              <a:t> </a:t>
            </a:r>
            <a:r>
              <a:rPr lang="ru-RU" sz="1800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СОДЕРЖАТЕЛЬНЫЙ</a:t>
            </a:r>
            <a:r>
              <a:rPr lang="ru-RU" sz="1900" b="1" strike="noStrike" spc="97" dirty="0">
                <a:solidFill>
                  <a:schemeClr val="bg1"/>
                </a:solidFill>
                <a:latin typeface="Arial Narrow"/>
                <a:ea typeface="DejaVu Sans"/>
              </a:rPr>
              <a:t> </a:t>
            </a:r>
            <a:r>
              <a:rPr lang="ru-RU" sz="1900" b="1" strike="noStrike" spc="-12" dirty="0">
                <a:solidFill>
                  <a:schemeClr val="bg1"/>
                </a:solidFill>
                <a:latin typeface="Arial Narrow"/>
                <a:ea typeface="DejaVu Sans"/>
              </a:rPr>
              <a:t>РАЗДЕЛ</a:t>
            </a:r>
            <a:endParaRPr lang="ru-RU" sz="1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6" name="object 4"/>
          <p:cNvSpPr/>
          <p:nvPr/>
        </p:nvSpPr>
        <p:spPr>
          <a:xfrm>
            <a:off x="5584680" y="930240"/>
            <a:ext cx="1510920" cy="1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1" strike="noStrike" spc="-12" dirty="0">
                <a:solidFill>
                  <a:srgbClr val="000000"/>
                </a:solidFill>
                <a:latin typeface="ODEVMU+Arial Bold"/>
                <a:ea typeface="DejaVu Sans"/>
              </a:rPr>
              <a:t>ОБНОВЛЁННЫЕ</a:t>
            </a:r>
            <a:r>
              <a:rPr lang="ru-RU" sz="1000" b="1" strike="noStrike" spc="24" dirty="0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 dirty="0">
                <a:solidFill>
                  <a:srgbClr val="000000"/>
                </a:solidFill>
                <a:latin typeface="ODEVMU+Arial Bold"/>
                <a:ea typeface="DejaVu Sans"/>
              </a:rPr>
              <a:t>ФООП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97" name="object 5"/>
          <p:cNvSpPr/>
          <p:nvPr/>
        </p:nvSpPr>
        <p:spPr>
          <a:xfrm>
            <a:off x="1285920" y="997200"/>
            <a:ext cx="2082600" cy="141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4"/>
              </a:lnSpc>
              <a:buNone/>
            </a:pPr>
            <a:r>
              <a:rPr lang="ru-RU" sz="1000" b="1" strike="noStrike" spc="-18" dirty="0">
                <a:solidFill>
                  <a:srgbClr val="000000"/>
                </a:solidFill>
                <a:latin typeface="ODEVMU+Arial Bold"/>
                <a:ea typeface="DejaVu Sans"/>
              </a:rPr>
              <a:t>ДЕЙСТВУЮЩАЯ</a:t>
            </a:r>
            <a:r>
              <a:rPr lang="ru-RU" sz="1000" b="1" strike="noStrike" spc="72" dirty="0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8" dirty="0">
                <a:solidFill>
                  <a:srgbClr val="000000"/>
                </a:solidFill>
                <a:latin typeface="ODEVMU+Arial Bold"/>
                <a:ea typeface="DejaVu Sans"/>
              </a:rPr>
              <a:t>ВЕРСИЯ</a:t>
            </a:r>
            <a:r>
              <a:rPr lang="ru-RU" sz="1000" b="1" strike="noStrike" spc="24" dirty="0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 dirty="0">
                <a:solidFill>
                  <a:srgbClr val="000000"/>
                </a:solidFill>
                <a:latin typeface="ODEVMU+Arial Bold"/>
                <a:ea typeface="DejaVu Sans"/>
              </a:rPr>
              <a:t>ФООП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98" name="object 6"/>
          <p:cNvSpPr/>
          <p:nvPr/>
        </p:nvSpPr>
        <p:spPr>
          <a:xfrm>
            <a:off x="5584680" y="1184760"/>
            <a:ext cx="1877400" cy="77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1" strike="noStrike" spc="-1">
                <a:solidFill>
                  <a:srgbClr val="000000"/>
                </a:solidFill>
                <a:latin typeface="WIPESM+Arial Bold"/>
                <a:ea typeface="DejaVu Sans"/>
              </a:rPr>
              <a:t>149</a:t>
            </a:r>
            <a:r>
              <a:rPr lang="ru-RU" sz="1000" b="1" strike="noStrike" spc="-38">
                <a:solidFill>
                  <a:srgbClr val="000000"/>
                </a:solidFill>
                <a:latin typeface="WIPESM+Arial Bold"/>
                <a:ea typeface="DejaVu Sans"/>
              </a:rPr>
              <a:t> </a:t>
            </a:r>
            <a:r>
              <a:rPr lang="ru-RU" sz="1000" b="1" strike="noStrike" spc="-12">
                <a:solidFill>
                  <a:srgbClr val="000000"/>
                </a:solidFill>
                <a:latin typeface="ODEVMU+Arial Bold"/>
                <a:ea typeface="DejaVu Sans"/>
              </a:rPr>
              <a:t>ФРП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 НОО,</a:t>
            </a:r>
            <a:r>
              <a:rPr lang="ru-RU" sz="1000" b="1" strike="noStrike" spc="-38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в</a:t>
            </a:r>
            <a:r>
              <a:rPr lang="ru-RU" sz="1000" b="1" strike="noStrike" spc="-18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29">
                <a:solidFill>
                  <a:srgbClr val="000000"/>
                </a:solidFill>
                <a:latin typeface="ODEVMU+Arial Bold"/>
                <a:ea typeface="DejaVu Sans"/>
              </a:rPr>
              <a:t>том</a:t>
            </a:r>
            <a:r>
              <a:rPr lang="ru-RU" sz="1000" b="1" strike="noStrike" spc="26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числе: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62"/>
              </a:spcBef>
              <a:buNone/>
            </a:pPr>
            <a:r>
              <a:rPr lang="ru-RU" sz="1100" b="1" strike="noStrike" spc="-1">
                <a:solidFill>
                  <a:srgbClr val="7E7E7E"/>
                </a:solidFill>
                <a:latin typeface="WIPESM+Arial Bold"/>
                <a:ea typeface="DejaVu Sans"/>
              </a:rPr>
              <a:t>67</a:t>
            </a:r>
            <a:r>
              <a:rPr lang="ru-RU" sz="1100" b="1" strike="noStrike" spc="-32">
                <a:solidFill>
                  <a:srgbClr val="7E7E7E"/>
                </a:solidFill>
                <a:latin typeface="WIPESM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по</a:t>
            </a:r>
            <a:r>
              <a:rPr lang="ru-RU" sz="1100" b="1" strike="noStrike" spc="-38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родному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 языку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85"/>
              </a:spcBef>
              <a:buNone/>
            </a:pPr>
            <a:r>
              <a:rPr lang="ru-RU" sz="1100" b="1" strike="noStrike" spc="-1">
                <a:solidFill>
                  <a:srgbClr val="7E7E7E"/>
                </a:solidFill>
                <a:latin typeface="WIPESM+Arial Bold"/>
                <a:ea typeface="DejaVu Sans"/>
              </a:rPr>
              <a:t>58</a:t>
            </a:r>
            <a:r>
              <a:rPr lang="ru-RU" sz="1100" b="1" strike="noStrike" spc="-32">
                <a:solidFill>
                  <a:srgbClr val="7E7E7E"/>
                </a:solidFill>
                <a:latin typeface="WIPESM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по</a:t>
            </a:r>
            <a:r>
              <a:rPr lang="ru-RU" sz="1100" b="1" strike="noStrike" spc="-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родной</a:t>
            </a:r>
            <a:r>
              <a:rPr lang="ru-RU" sz="1100" b="1" strike="noStrike" spc="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литературе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99" name="object 7"/>
          <p:cNvSpPr/>
          <p:nvPr/>
        </p:nvSpPr>
        <p:spPr>
          <a:xfrm>
            <a:off x="1337760" y="1306440"/>
            <a:ext cx="210096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1" strike="noStrike" spc="-1" dirty="0">
                <a:solidFill>
                  <a:srgbClr val="000000"/>
                </a:solidFill>
                <a:latin typeface="WIPESM+Arial Bold"/>
                <a:ea typeface="DejaVu Sans"/>
              </a:rPr>
              <a:t>3</a:t>
            </a:r>
            <a:r>
              <a:rPr lang="ru-RU" sz="1000" b="1" strike="noStrike" spc="-43" dirty="0">
                <a:solidFill>
                  <a:srgbClr val="000000"/>
                </a:solidFill>
                <a:latin typeface="WIPESM+Arial Bold"/>
                <a:ea typeface="DejaVu Sans"/>
              </a:rPr>
              <a:t> </a:t>
            </a:r>
            <a:r>
              <a:rPr lang="ru-RU" sz="1000" b="1" strike="noStrike" spc="-12" dirty="0">
                <a:solidFill>
                  <a:srgbClr val="000000"/>
                </a:solidFill>
                <a:latin typeface="ODEVMU+Arial Bold"/>
                <a:ea typeface="DejaVu Sans"/>
              </a:rPr>
              <a:t>ФРП</a:t>
            </a:r>
            <a:r>
              <a:rPr lang="ru-RU" sz="1000" b="1" strike="noStrike" spc="-1" dirty="0">
                <a:solidFill>
                  <a:srgbClr val="000000"/>
                </a:solidFill>
                <a:latin typeface="ODEVMU+Arial Bold"/>
                <a:ea typeface="DejaVu Sans"/>
              </a:rPr>
              <a:t> НОО: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ts val="1233"/>
              </a:lnSpc>
              <a:spcBef>
                <a:spcPts val="62"/>
              </a:spcBef>
              <a:buNone/>
            </a:pPr>
            <a:r>
              <a:rPr lang="ru-RU" sz="1100" b="1" strike="noStrike" spc="-15" dirty="0">
                <a:solidFill>
                  <a:srgbClr val="7E7E7E"/>
                </a:solidFill>
                <a:latin typeface="ODEVMU+Arial Bold"/>
                <a:ea typeface="DejaVu Sans"/>
              </a:rPr>
              <a:t>русский</a:t>
            </a:r>
            <a:r>
              <a:rPr lang="ru-RU" sz="1100" b="1" strike="noStrike" spc="12" dirty="0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 dirty="0">
                <a:solidFill>
                  <a:srgbClr val="7E7E7E"/>
                </a:solidFill>
                <a:latin typeface="ODEVMU+Arial Bold"/>
                <a:ea typeface="DejaVu Sans"/>
              </a:rPr>
              <a:t>язык,</a:t>
            </a:r>
            <a:r>
              <a:rPr lang="ru-RU" sz="1100" b="1" strike="noStrike" spc="-52" dirty="0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 dirty="0">
                <a:solidFill>
                  <a:srgbClr val="7E7E7E"/>
                </a:solidFill>
                <a:latin typeface="ODEVMU+Arial Bold"/>
                <a:ea typeface="DejaVu Sans"/>
              </a:rPr>
              <a:t>литературное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ts val="1233"/>
              </a:lnSpc>
              <a:spcBef>
                <a:spcPts val="74"/>
              </a:spcBef>
              <a:buNone/>
            </a:pPr>
            <a:r>
              <a:rPr lang="ru-RU" sz="1100" b="1" strike="noStrike" spc="-12" dirty="0">
                <a:solidFill>
                  <a:srgbClr val="7E7E7E"/>
                </a:solidFill>
                <a:latin typeface="ODEVMU+Arial Bold"/>
                <a:ea typeface="DejaVu Sans"/>
              </a:rPr>
              <a:t>чтение,</a:t>
            </a:r>
            <a:r>
              <a:rPr lang="ru-RU" sz="1100" b="1" strike="noStrike" spc="7" dirty="0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5" dirty="0">
                <a:solidFill>
                  <a:srgbClr val="7E7E7E"/>
                </a:solidFill>
                <a:latin typeface="ODEVMU+Arial Bold"/>
                <a:ea typeface="DejaVu Sans"/>
              </a:rPr>
              <a:t>окружающий</a:t>
            </a:r>
            <a:r>
              <a:rPr lang="ru-RU" sz="1100" b="1" strike="noStrike" spc="60" dirty="0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 dirty="0">
                <a:solidFill>
                  <a:srgbClr val="7E7E7E"/>
                </a:solidFill>
                <a:latin typeface="ODEVMU+Arial Bold"/>
                <a:ea typeface="DejaVu Sans"/>
              </a:rPr>
              <a:t>мир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00" name="object 8"/>
          <p:cNvSpPr/>
          <p:nvPr/>
        </p:nvSpPr>
        <p:spPr>
          <a:xfrm>
            <a:off x="5584680" y="1879200"/>
            <a:ext cx="1888200" cy="77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1" strike="noStrike" spc="-1">
                <a:solidFill>
                  <a:srgbClr val="000000"/>
                </a:solidFill>
                <a:latin typeface="WIPESM+Arial Bold"/>
                <a:ea typeface="DejaVu Sans"/>
              </a:rPr>
              <a:t>146</a:t>
            </a:r>
            <a:r>
              <a:rPr lang="ru-RU" sz="1000" b="1" strike="noStrike" spc="-38">
                <a:solidFill>
                  <a:srgbClr val="000000"/>
                </a:solidFill>
                <a:latin typeface="WIPESM+Arial Bold"/>
                <a:ea typeface="DejaVu Sans"/>
              </a:rPr>
              <a:t> </a:t>
            </a:r>
            <a:r>
              <a:rPr lang="ru-RU" sz="1000" b="1" strike="noStrike" spc="-12">
                <a:solidFill>
                  <a:srgbClr val="000000"/>
                </a:solidFill>
                <a:latin typeface="ODEVMU+Arial Bold"/>
                <a:ea typeface="DejaVu Sans"/>
              </a:rPr>
              <a:t>ФРП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 ООО,</a:t>
            </a:r>
            <a:r>
              <a:rPr lang="ru-RU" sz="1000" b="1" strike="noStrike" spc="-55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в</a:t>
            </a:r>
            <a:r>
              <a:rPr lang="ru-RU" sz="1000" b="1" strike="noStrike" spc="-18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29">
                <a:solidFill>
                  <a:srgbClr val="000000"/>
                </a:solidFill>
                <a:latin typeface="ODEVMU+Arial Bold"/>
                <a:ea typeface="DejaVu Sans"/>
              </a:rPr>
              <a:t>том</a:t>
            </a:r>
            <a:r>
              <a:rPr lang="ru-RU" sz="1000" b="1" strike="noStrike" spc="26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числе: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62"/>
              </a:spcBef>
              <a:buNone/>
            </a:pPr>
            <a:r>
              <a:rPr lang="ru-RU" sz="1100" b="1" strike="noStrike" spc="-1">
                <a:solidFill>
                  <a:srgbClr val="7E7E7E"/>
                </a:solidFill>
                <a:latin typeface="WIPESM+Arial Bold"/>
                <a:ea typeface="DejaVu Sans"/>
              </a:rPr>
              <a:t>55</a:t>
            </a:r>
            <a:r>
              <a:rPr lang="ru-RU" sz="1100" b="1" strike="noStrike" spc="-55">
                <a:solidFill>
                  <a:srgbClr val="7E7E7E"/>
                </a:solidFill>
                <a:latin typeface="WIPESM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по</a:t>
            </a:r>
            <a:r>
              <a:rPr lang="ru-RU" sz="1100" b="1" strike="noStrike" spc="-38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родному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 языку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85"/>
              </a:spcBef>
              <a:buNone/>
            </a:pPr>
            <a:r>
              <a:rPr lang="ru-RU" sz="1100" b="1" strike="noStrike" spc="-1">
                <a:solidFill>
                  <a:srgbClr val="7E7E7E"/>
                </a:solidFill>
                <a:latin typeface="WIPESM+Arial Bold"/>
                <a:ea typeface="DejaVu Sans"/>
              </a:rPr>
              <a:t>50</a:t>
            </a:r>
            <a:r>
              <a:rPr lang="ru-RU" sz="1100" b="1" strike="noStrike" spc="-32">
                <a:solidFill>
                  <a:srgbClr val="7E7E7E"/>
                </a:solidFill>
                <a:latin typeface="WIPESM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по</a:t>
            </a:r>
            <a:r>
              <a:rPr lang="ru-RU" sz="1100" b="1" strike="noStrike" spc="-38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родной</a:t>
            </a:r>
            <a:r>
              <a:rPr lang="ru-RU" sz="1100" b="1" strike="noStrike" spc="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литературе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1" name="object 9"/>
          <p:cNvSpPr/>
          <p:nvPr/>
        </p:nvSpPr>
        <p:spPr>
          <a:xfrm>
            <a:off x="1337760" y="2156760"/>
            <a:ext cx="278172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1" strike="noStrike" spc="-1">
                <a:solidFill>
                  <a:srgbClr val="000000"/>
                </a:solidFill>
                <a:latin typeface="WIPESM+Arial Bold"/>
                <a:ea typeface="DejaVu Sans"/>
              </a:rPr>
              <a:t>6</a:t>
            </a:r>
            <a:r>
              <a:rPr lang="ru-RU" sz="1000" b="1" strike="noStrike" spc="-43">
                <a:solidFill>
                  <a:srgbClr val="000000"/>
                </a:solidFill>
                <a:latin typeface="WIPESM+Arial Bold"/>
                <a:ea typeface="DejaVu Sans"/>
              </a:rPr>
              <a:t> </a:t>
            </a:r>
            <a:r>
              <a:rPr lang="ru-RU" sz="1000" b="1" strike="noStrike" spc="-12">
                <a:solidFill>
                  <a:srgbClr val="000000"/>
                </a:solidFill>
                <a:latin typeface="ODEVMU+Arial Bold"/>
                <a:ea typeface="DejaVu Sans"/>
              </a:rPr>
              <a:t>ФРП</a:t>
            </a:r>
            <a:r>
              <a:rPr lang="ru-RU" sz="1000" b="1" strike="noStrike" spc="7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ООО,</a:t>
            </a:r>
            <a:r>
              <a:rPr lang="ru-RU" sz="1000" b="1" strike="noStrike" spc="-66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2">
                <a:solidFill>
                  <a:srgbClr val="000000"/>
                </a:solidFill>
                <a:latin typeface="ODEVMU+Arial Bold"/>
                <a:ea typeface="DejaVu Sans"/>
              </a:rPr>
              <a:t>СОО: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62"/>
              </a:spcBef>
              <a:buNone/>
            </a:pPr>
            <a:r>
              <a:rPr lang="ru-RU" sz="1100" b="1" strike="noStrike" spc="-15">
                <a:solidFill>
                  <a:srgbClr val="7E7E7E"/>
                </a:solidFill>
                <a:latin typeface="ODEVMU+Arial Bold"/>
                <a:ea typeface="DejaVu Sans"/>
              </a:rPr>
              <a:t>русский</a:t>
            </a:r>
            <a:r>
              <a:rPr lang="ru-RU" sz="1100" b="1" strike="noStrike" spc="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язык,</a:t>
            </a:r>
            <a:r>
              <a:rPr lang="ru-RU" sz="1100" b="1" strike="noStrike" spc="-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литература,</a:t>
            </a:r>
            <a:r>
              <a:rPr lang="ru-RU" sz="1100" b="1" strike="noStrike" spc="9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география,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74"/>
              </a:spcBef>
              <a:buNone/>
            </a:pPr>
            <a:r>
              <a:rPr lang="ru-RU" sz="1100" b="1" strike="noStrike" spc="-18">
                <a:solidFill>
                  <a:srgbClr val="7E7E7E"/>
                </a:solidFill>
                <a:latin typeface="ODEVMU+Arial Bold"/>
                <a:ea typeface="DejaVu Sans"/>
              </a:rPr>
              <a:t>ОБЖ,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 обществознание,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история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2" name="object 10"/>
          <p:cNvSpPr/>
          <p:nvPr/>
        </p:nvSpPr>
        <p:spPr>
          <a:xfrm>
            <a:off x="5584680" y="2663640"/>
            <a:ext cx="1877760" cy="77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11"/>
              </a:lnSpc>
              <a:buNone/>
            </a:pPr>
            <a:r>
              <a:rPr lang="ru-RU" sz="1000" b="1" strike="noStrike" spc="-29">
                <a:solidFill>
                  <a:srgbClr val="000000"/>
                </a:solidFill>
                <a:latin typeface="WIPESM+Arial Bold"/>
                <a:ea typeface="DejaVu Sans"/>
              </a:rPr>
              <a:t>110</a:t>
            </a:r>
            <a:r>
              <a:rPr lang="ru-RU" sz="1000" b="1" strike="noStrike" spc="-26">
                <a:solidFill>
                  <a:srgbClr val="000000"/>
                </a:solidFill>
                <a:latin typeface="WIPESM+Arial Bold"/>
                <a:ea typeface="DejaVu Sans"/>
              </a:rPr>
              <a:t> </a:t>
            </a:r>
            <a:r>
              <a:rPr lang="ru-RU" sz="1000" b="1" strike="noStrike" spc="-12">
                <a:solidFill>
                  <a:srgbClr val="000000"/>
                </a:solidFill>
                <a:latin typeface="ODEVMU+Arial Bold"/>
                <a:ea typeface="DejaVu Sans"/>
              </a:rPr>
              <a:t>ФРП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2">
                <a:solidFill>
                  <a:srgbClr val="000000"/>
                </a:solidFill>
                <a:latin typeface="ODEVMU+Arial Bold"/>
                <a:ea typeface="DejaVu Sans"/>
              </a:rPr>
              <a:t>СОО,</a:t>
            </a:r>
            <a:r>
              <a:rPr lang="ru-RU" sz="1000" b="1" strike="noStrike" spc="-18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в</a:t>
            </a:r>
            <a:r>
              <a:rPr lang="ru-RU" sz="1000" b="1" strike="noStrike" spc="-18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29">
                <a:solidFill>
                  <a:srgbClr val="000000"/>
                </a:solidFill>
                <a:latin typeface="ODEVMU+Arial Bold"/>
                <a:ea typeface="DejaVu Sans"/>
              </a:rPr>
              <a:t>том</a:t>
            </a:r>
            <a:r>
              <a:rPr lang="ru-RU" sz="1000" b="1" strike="noStrike" spc="26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числе: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85"/>
              </a:spcBef>
              <a:buNone/>
            </a:pPr>
            <a:r>
              <a:rPr lang="ru-RU" sz="1100" b="1" strike="noStrike" spc="-1">
                <a:solidFill>
                  <a:srgbClr val="7E7E7E"/>
                </a:solidFill>
                <a:latin typeface="WIPESM+Arial Bold"/>
                <a:ea typeface="DejaVu Sans"/>
              </a:rPr>
              <a:t>34</a:t>
            </a:r>
            <a:r>
              <a:rPr lang="ru-RU" sz="1100" b="1" strike="noStrike" spc="-55">
                <a:solidFill>
                  <a:srgbClr val="7E7E7E"/>
                </a:solidFill>
                <a:latin typeface="WIPESM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по</a:t>
            </a:r>
            <a:r>
              <a:rPr lang="ru-RU" sz="1100" b="1" strike="noStrike" spc="-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родному</a:t>
            </a:r>
            <a:r>
              <a:rPr lang="ru-RU" sz="1100" b="1" strike="noStrike" spc="-18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языку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136"/>
              </a:spcBef>
              <a:buNone/>
            </a:pPr>
            <a:r>
              <a:rPr lang="ru-RU" sz="1100" b="1" strike="noStrike" spc="-1">
                <a:solidFill>
                  <a:srgbClr val="7E7E7E"/>
                </a:solidFill>
                <a:latin typeface="WIPESM+Arial Bold"/>
                <a:ea typeface="DejaVu Sans"/>
              </a:rPr>
              <a:t>33</a:t>
            </a:r>
            <a:r>
              <a:rPr lang="ru-RU" sz="1100" b="1" strike="noStrike" spc="-32">
                <a:solidFill>
                  <a:srgbClr val="7E7E7E"/>
                </a:solidFill>
                <a:latin typeface="WIPESM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7E7E7E"/>
                </a:solidFill>
                <a:latin typeface="ODEVMU+Arial Bold"/>
                <a:ea typeface="DejaVu Sans"/>
              </a:rPr>
              <a:t>по</a:t>
            </a:r>
            <a:r>
              <a:rPr lang="ru-RU" sz="1100" b="1" strike="noStrike" spc="-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родной</a:t>
            </a:r>
            <a:r>
              <a:rPr lang="ru-RU" sz="1100" b="1" strike="noStrike" spc="24">
                <a:solidFill>
                  <a:srgbClr val="7E7E7E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7E7E7E"/>
                </a:solidFill>
                <a:latin typeface="ODEVMU+Arial Bold"/>
                <a:ea typeface="DejaVu Sans"/>
              </a:rPr>
              <a:t>литературе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3" name="object 11"/>
          <p:cNvSpPr/>
          <p:nvPr/>
        </p:nvSpPr>
        <p:spPr>
          <a:xfrm>
            <a:off x="5538960" y="3593520"/>
            <a:ext cx="3010680" cy="320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233"/>
              </a:lnSpc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Рекомендованы к </a:t>
            </a:r>
            <a:r>
              <a:rPr lang="ru-RU" sz="1100" b="1" strike="noStrike" spc="-1" dirty="0">
                <a:solidFill>
                  <a:srgbClr val="C00000"/>
                </a:solidFill>
                <a:latin typeface="ODEVMU+Arial Bold"/>
                <a:ea typeface="DejaVu Sans"/>
              </a:rPr>
              <a:t>утверждению</a:t>
            </a:r>
            <a:r>
              <a:rPr lang="ru-RU" sz="1100" b="1" strike="noStrike" spc="304" dirty="0">
                <a:solidFill>
                  <a:srgbClr val="C00000"/>
                </a:solidFill>
                <a:latin typeface="ODEVMU+Arial Bold"/>
                <a:ea typeface="DejaVu Sans"/>
              </a:rPr>
              <a:t> </a:t>
            </a: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(протокол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ts val="1233"/>
              </a:lnSpc>
              <a:spcBef>
                <a:spcPts val="136"/>
              </a:spcBef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заседания</a:t>
            </a:r>
            <a:r>
              <a:rPr lang="ru-RU" sz="1100" b="0" strike="noStrike" spc="-18" dirty="0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ФУМО от 14 апреля</a:t>
            </a:r>
            <a:r>
              <a:rPr lang="ru-RU" sz="1100" b="0" strike="noStrike" spc="-18" dirty="0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2023 г.</a:t>
            </a:r>
            <a:r>
              <a:rPr lang="ru-RU" sz="1100" b="0" strike="noStrike" spc="-32" dirty="0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№ </a:t>
            </a:r>
            <a:r>
              <a:rPr lang="ru-RU" sz="1100" b="0" strike="noStrike" spc="-1" dirty="0">
                <a:solidFill>
                  <a:srgbClr val="000000"/>
                </a:solidFill>
                <a:latin typeface="TGNSUO+Arial"/>
                <a:ea typeface="DejaVu Sans"/>
              </a:rPr>
              <a:t>1/23)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04" name="object 12"/>
          <p:cNvSpPr/>
          <p:nvPr/>
        </p:nvSpPr>
        <p:spPr>
          <a:xfrm>
            <a:off x="965520" y="3841200"/>
            <a:ext cx="1021680" cy="39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568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ч.</a:t>
            </a:r>
            <a:r>
              <a:rPr lang="ru-RU" sz="1400" b="0" strike="noStrike" spc="-15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6.1</a:t>
            </a:r>
            <a:r>
              <a:rPr lang="ru-RU" sz="1400" b="0" strike="noStrike" spc="-151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400" b="0" strike="noStrike" spc="-29">
                <a:solidFill>
                  <a:srgbClr val="000000"/>
                </a:solidFill>
                <a:latin typeface="OWFGND+Arial"/>
                <a:ea typeface="DejaVu Sans"/>
              </a:rPr>
              <a:t>ст.12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5" name="object 13"/>
          <p:cNvSpPr/>
          <p:nvPr/>
        </p:nvSpPr>
        <p:spPr>
          <a:xfrm>
            <a:off x="870120" y="4064400"/>
            <a:ext cx="4107240" cy="145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233"/>
              </a:lnSpc>
              <a:buNone/>
            </a:pP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Содержание</a:t>
            </a:r>
            <a:r>
              <a:rPr lang="ru-RU" sz="1100" b="1" strike="noStrike" spc="126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и</a:t>
            </a:r>
            <a:r>
              <a:rPr lang="ru-RU" sz="1100" b="1" strike="noStrike" spc="128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планируемые</a:t>
            </a:r>
            <a:r>
              <a:rPr lang="ru-RU" sz="1100" b="1" strike="noStrike" spc="151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результаты</a:t>
            </a:r>
            <a:r>
              <a:rPr lang="ru-RU" sz="1100" b="1" strike="noStrike" spc="145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разработанных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136"/>
              </a:spcBef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образовательными</a:t>
            </a:r>
            <a:r>
              <a:rPr lang="ru-RU" sz="1100" b="0" strike="noStrike" spc="1897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организациями</a:t>
            </a:r>
            <a:r>
              <a:rPr lang="ru-RU" sz="1100" b="0" strike="noStrike" spc="1911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образовательных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6"/>
              </a:lnSpc>
              <a:spcBef>
                <a:spcPts val="85"/>
              </a:spcBef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программ</a:t>
            </a:r>
            <a:r>
              <a:rPr lang="ru-RU" sz="1100" b="0" strike="noStrike" spc="865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должны</a:t>
            </a:r>
            <a:r>
              <a:rPr lang="ru-RU" sz="1100" b="1" strike="noStrike" spc="865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быть</a:t>
            </a:r>
            <a:r>
              <a:rPr lang="ru-RU" sz="1100" b="1" strike="noStrike" spc="865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не</a:t>
            </a:r>
            <a:r>
              <a:rPr lang="ru-RU" sz="1100" b="1" strike="noStrike" spc="834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ниже</a:t>
            </a:r>
            <a:r>
              <a:rPr lang="ru-RU" sz="1100" b="1" strike="noStrike" spc="857">
                <a:solidFill>
                  <a:srgbClr val="000000"/>
                </a:solidFill>
                <a:latin typeface="ODEVMU+Arial Bold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соответствующих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85"/>
              </a:spcBef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содержания</a:t>
            </a:r>
            <a:r>
              <a:rPr lang="ru-RU" sz="1100" b="0" strike="noStrike" spc="511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и</a:t>
            </a:r>
            <a:r>
              <a:rPr lang="ru-RU" sz="1100" b="0" strike="noStrike" spc="514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планируемых</a:t>
            </a:r>
            <a:r>
              <a:rPr lang="ru-RU" sz="1100" b="0" strike="noStrike" spc="522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OWFGND+Arial"/>
                <a:ea typeface="DejaVu Sans"/>
              </a:rPr>
              <a:t>результатов</a:t>
            </a:r>
            <a:r>
              <a:rPr lang="ru-RU" sz="1100" b="0" strike="noStrike" spc="522">
                <a:solidFill>
                  <a:srgbClr val="000000"/>
                </a:solidFill>
                <a:latin typeface="OWFGND+Arial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федеральных</a:t>
            </a:r>
            <a:endParaRPr lang="ru-RU" sz="1100" b="0" strike="noStrike" spc="-1">
              <a:latin typeface="Arial"/>
            </a:endParaRPr>
          </a:p>
          <a:p>
            <a:pPr>
              <a:lnSpc>
                <a:spcPts val="1233"/>
              </a:lnSpc>
              <a:spcBef>
                <a:spcPts val="85"/>
              </a:spcBef>
              <a:buNone/>
            </a:pPr>
            <a:r>
              <a:rPr lang="ru-RU" sz="1100" b="1" strike="noStrike" spc="-1">
                <a:solidFill>
                  <a:srgbClr val="000000"/>
                </a:solidFill>
                <a:latin typeface="ODEVMU+Arial Bold"/>
                <a:ea typeface="DejaVu Sans"/>
              </a:rPr>
              <a:t>программ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6" name="object 14"/>
          <p:cNvSpPr/>
          <p:nvPr/>
        </p:nvSpPr>
        <p:spPr>
          <a:xfrm>
            <a:off x="5538960" y="4158000"/>
            <a:ext cx="3110760" cy="48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233"/>
              </a:lnSpc>
              <a:buNone/>
            </a:pPr>
            <a:r>
              <a:rPr lang="ru-RU" sz="1100" b="1" strike="noStrike" spc="-1" dirty="0">
                <a:solidFill>
                  <a:srgbClr val="C00000"/>
                </a:solidFill>
                <a:latin typeface="ODEVMU+Arial Bold"/>
                <a:ea typeface="DejaVu Sans"/>
              </a:rPr>
              <a:t>Утверждены</a:t>
            </a:r>
            <a:r>
              <a:rPr lang="ru-RU" sz="1100" b="1" strike="noStrike" spc="-21" dirty="0">
                <a:solidFill>
                  <a:srgbClr val="C00000"/>
                </a:solidFill>
                <a:latin typeface="ODEVMU+Arial Bold"/>
                <a:ea typeface="DejaVu Sans"/>
              </a:rPr>
              <a:t> </a:t>
            </a: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приказами </a:t>
            </a:r>
            <a:r>
              <a:rPr lang="ru-RU" sz="1100" b="0" strike="noStrike" spc="-1" dirty="0" err="1">
                <a:solidFill>
                  <a:srgbClr val="000000"/>
                </a:solidFill>
                <a:latin typeface="OWFGND+Arial"/>
                <a:ea typeface="DejaVu Sans"/>
              </a:rPr>
              <a:t>Минпросвещения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ts val="1233"/>
              </a:lnSpc>
              <a:spcBef>
                <a:spcPts val="136"/>
              </a:spcBef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OWFGND+Arial"/>
                <a:ea typeface="DejaVu Sans"/>
              </a:rPr>
              <a:t>России 18 мая 2023 г.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207" name="object 7"/>
          <p:cNvPicPr/>
          <p:nvPr/>
        </p:nvPicPr>
        <p:blipFill>
          <a:blip r:embed="rId3"/>
          <a:stretch/>
        </p:blipFill>
        <p:spPr>
          <a:xfrm>
            <a:off x="0" y="0"/>
            <a:ext cx="1116000" cy="72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 1"/>
          <p:cNvSpPr/>
          <p:nvPr/>
        </p:nvSpPr>
        <p:spPr>
          <a:xfrm>
            <a:off x="1861848" y="0"/>
            <a:ext cx="6167160" cy="644877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ВЫБОР УЧЕБНИКА НА ОСНОВЕ НОРМАТИВНЫХ ДОКУМЕНТОВ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3567705443"/>
              </p:ext>
            </p:extLst>
          </p:nvPr>
        </p:nvGraphicFramePr>
        <p:xfrm>
          <a:off x="395640" y="1126541"/>
          <a:ext cx="3959640" cy="324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741737129"/>
              </p:ext>
            </p:extLst>
          </p:nvPr>
        </p:nvGraphicFramePr>
        <p:xfrm>
          <a:off x="4716000" y="1192378"/>
          <a:ext cx="4067280" cy="3178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0" name="object 7"/>
          <p:cNvPicPr/>
          <p:nvPr/>
        </p:nvPicPr>
        <p:blipFill>
          <a:blip r:embed="rId12"/>
          <a:stretch/>
        </p:blipFill>
        <p:spPr>
          <a:xfrm>
            <a:off x="0" y="0"/>
            <a:ext cx="1751400" cy="94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ject 1"/>
          <p:cNvSpPr/>
          <p:nvPr/>
        </p:nvSpPr>
        <p:spPr>
          <a:xfrm>
            <a:off x="0" y="-55800"/>
            <a:ext cx="9143280" cy="51429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object 3"/>
          <p:cNvSpPr/>
          <p:nvPr/>
        </p:nvSpPr>
        <p:spPr>
          <a:xfrm>
            <a:off x="1185062" y="-51660"/>
            <a:ext cx="7263994" cy="268560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2117"/>
              </a:lnSpc>
              <a:buNone/>
            </a:pPr>
            <a:r>
              <a:rPr lang="ru-RU" sz="1800" b="1" strike="noStrike" spc="41" dirty="0">
                <a:solidFill>
                  <a:schemeClr val="bg1"/>
                </a:solidFill>
                <a:latin typeface="Arial Narrow"/>
                <a:ea typeface="DejaVu Sans"/>
              </a:rPr>
              <a:t>ЕДИНЫЕ</a:t>
            </a:r>
            <a:r>
              <a:rPr lang="ru-RU" sz="1800" b="1" strike="noStrike" spc="72" dirty="0">
                <a:solidFill>
                  <a:schemeClr val="bg1"/>
                </a:solidFill>
                <a:latin typeface="Arial Narrow"/>
                <a:ea typeface="DejaVu Sans"/>
              </a:rPr>
              <a:t> </a:t>
            </a:r>
            <a:r>
              <a:rPr lang="ru-RU" sz="1800" b="1" strike="noStrike" spc="41" dirty="0">
                <a:solidFill>
                  <a:schemeClr val="bg1"/>
                </a:solidFill>
                <a:latin typeface="Arial Narrow"/>
                <a:ea typeface="DejaVu Sans"/>
              </a:rPr>
              <a:t>УЧЕБНИКИ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3" name="object 4"/>
          <p:cNvSpPr/>
          <p:nvPr/>
        </p:nvSpPr>
        <p:spPr>
          <a:xfrm>
            <a:off x="507960" y="644760"/>
            <a:ext cx="1176480" cy="86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36720">
              <a:lnSpc>
                <a:spcPts val="1712"/>
              </a:lnSpc>
              <a:buNone/>
            </a:pP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Старый</a:t>
            </a:r>
            <a:r>
              <a:rPr lang="ru-RU" sz="1400" b="1" strike="noStrike" spc="-35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ФПУ</a:t>
            </a:r>
            <a:endParaRPr lang="ru-RU" sz="1400" b="0" strike="noStrike" spc="-1">
              <a:latin typeface="Arial"/>
            </a:endParaRPr>
          </a:p>
          <a:p>
            <a:pPr marL="36720">
              <a:lnSpc>
                <a:spcPts val="1678"/>
              </a:lnSpc>
              <a:buNone/>
            </a:pPr>
            <a:r>
              <a:rPr lang="ru-RU" sz="1400" b="0" strike="noStrike" spc="-1">
                <a:solidFill>
                  <a:srgbClr val="0066F1"/>
                </a:solidFill>
                <a:latin typeface="CVEHVS+Calibri"/>
                <a:ea typeface="DejaVu Sans"/>
              </a:rPr>
              <a:t>2241</a:t>
            </a:r>
            <a:r>
              <a:rPr lang="ru-RU" sz="1400" b="0" strike="noStrike" spc="9">
                <a:solidFill>
                  <a:srgbClr val="0066F1"/>
                </a:solidFill>
                <a:latin typeface="CVEHVS+Calibri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66F1"/>
                </a:solidFill>
                <a:latin typeface="CVEHVS+Calibri"/>
                <a:ea typeface="DejaVu Sans"/>
              </a:rPr>
              <a:t>учебник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4" name="object 5"/>
          <p:cNvSpPr/>
          <p:nvPr/>
        </p:nvSpPr>
        <p:spPr>
          <a:xfrm>
            <a:off x="2561760" y="642600"/>
            <a:ext cx="1939680" cy="43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712"/>
              </a:lnSpc>
              <a:buNone/>
            </a:pPr>
            <a:r>
              <a:rPr lang="ru-RU" sz="1400" b="1" strike="noStrike" spc="-18">
                <a:solidFill>
                  <a:srgbClr val="254061"/>
                </a:solidFill>
                <a:latin typeface="JPBQCK+Calibri Bold"/>
                <a:ea typeface="DejaVu Sans"/>
              </a:rPr>
              <a:t>Текущий</a:t>
            </a: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 ФПУ</a:t>
            </a:r>
            <a:r>
              <a:rPr lang="ru-RU" sz="1400" b="1" strike="noStrike" spc="-58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(2022</a:t>
            </a:r>
            <a:r>
              <a:rPr lang="ru-RU" sz="1400" b="1" strike="noStrike" spc="9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400" b="1" strike="noStrike" spc="-32">
                <a:solidFill>
                  <a:srgbClr val="254061"/>
                </a:solidFill>
                <a:latin typeface="JPBQCK+Calibri Bold"/>
                <a:ea typeface="DejaVu Sans"/>
              </a:rPr>
              <a:t>г.)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5" name="object 6"/>
          <p:cNvSpPr/>
          <p:nvPr/>
        </p:nvSpPr>
        <p:spPr>
          <a:xfrm>
            <a:off x="5158440" y="657360"/>
            <a:ext cx="368496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329400">
              <a:lnSpc>
                <a:spcPts val="1712"/>
              </a:lnSpc>
              <a:buNone/>
            </a:pP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Новый</a:t>
            </a:r>
            <a:r>
              <a:rPr lang="ru-RU" sz="1400" b="1" strike="noStrike" spc="-21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ФПУ</a:t>
            </a:r>
            <a:r>
              <a:rPr lang="ru-RU" sz="1400" b="1" strike="noStrike" spc="-21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(2023</a:t>
            </a:r>
            <a:r>
              <a:rPr lang="ru-RU" sz="1400" b="1" strike="noStrike" spc="9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400" b="1" strike="noStrike" spc="-32">
                <a:solidFill>
                  <a:srgbClr val="254061"/>
                </a:solidFill>
                <a:latin typeface="JPBQCK+Calibri Bold"/>
                <a:ea typeface="DejaVu Sans"/>
              </a:rPr>
              <a:t>г.)</a:t>
            </a:r>
            <a:endParaRPr lang="ru-RU" sz="1400" b="0" strike="noStrike" spc="-1">
              <a:latin typeface="Arial"/>
            </a:endParaRPr>
          </a:p>
          <a:p>
            <a:pPr marL="329400">
              <a:lnSpc>
                <a:spcPts val="1678"/>
              </a:lnSpc>
              <a:buNone/>
            </a:pPr>
            <a:r>
              <a:rPr lang="ru-RU" sz="1400" b="0" strike="noStrike" spc="-1">
                <a:solidFill>
                  <a:srgbClr val="0066F1"/>
                </a:solidFill>
                <a:latin typeface="CVEHVS+Calibri"/>
                <a:ea typeface="DejaVu Sans"/>
              </a:rPr>
              <a:t>учебники</a:t>
            </a:r>
            <a:r>
              <a:rPr lang="ru-RU" sz="1400" b="0" strike="noStrike" spc="12">
                <a:solidFill>
                  <a:srgbClr val="0066F1"/>
                </a:solidFill>
                <a:latin typeface="CVEHVS+Calibri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66F1"/>
                </a:solidFill>
                <a:latin typeface="CVEHVS+Calibri"/>
                <a:ea typeface="DejaVu Sans"/>
              </a:rPr>
              <a:t>+ учебные</a:t>
            </a:r>
            <a:r>
              <a:rPr lang="ru-RU" sz="1400" b="0" strike="noStrike" spc="12">
                <a:solidFill>
                  <a:srgbClr val="0066F1"/>
                </a:solidFill>
                <a:latin typeface="CVEHVS+Calibri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66F1"/>
                </a:solidFill>
                <a:latin typeface="CVEHVS+Calibri"/>
                <a:ea typeface="DejaVu Sans"/>
              </a:rPr>
              <a:t>пособия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6" name="object 7"/>
          <p:cNvSpPr/>
          <p:nvPr/>
        </p:nvSpPr>
        <p:spPr>
          <a:xfrm>
            <a:off x="2945880" y="855720"/>
            <a:ext cx="1085040" cy="43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712"/>
              </a:lnSpc>
              <a:buNone/>
            </a:pPr>
            <a:r>
              <a:rPr lang="ru-RU" sz="1400" b="0" strike="noStrike" spc="-1">
                <a:solidFill>
                  <a:srgbClr val="0066F1"/>
                </a:solidFill>
                <a:latin typeface="CVEHVS+Calibri"/>
                <a:ea typeface="DejaVu Sans"/>
              </a:rPr>
              <a:t>941 учебник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7" name="object 8"/>
          <p:cNvSpPr/>
          <p:nvPr/>
        </p:nvSpPr>
        <p:spPr>
          <a:xfrm>
            <a:off x="125640" y="1719000"/>
            <a:ext cx="1826640" cy="166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Учебники,</a:t>
            </a:r>
            <a:r>
              <a:rPr lang="ru-RU" sz="1200" b="1" strike="noStrike" spc="-15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включенные</a:t>
            </a:r>
            <a:endParaRPr lang="ru-RU" sz="1200" b="0" strike="noStrike" spc="-1">
              <a:latin typeface="Arial"/>
            </a:endParaRPr>
          </a:p>
          <a:p>
            <a:pPr marL="22248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 ФПУ </a:t>
            </a:r>
            <a:r>
              <a:rPr lang="ru-RU" sz="1200" b="1" strike="noStrike" spc="-15">
                <a:solidFill>
                  <a:srgbClr val="254061"/>
                </a:solidFill>
                <a:latin typeface="JPBQCK+Calibri Bold"/>
                <a:ea typeface="DejaVu Sans"/>
              </a:rPr>
              <a:t>до</a:t>
            </a:r>
            <a:r>
              <a:rPr lang="ru-RU" sz="1200" b="1" strike="noStrike" spc="29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2022 </a:t>
            </a:r>
            <a:r>
              <a:rPr lang="ru-RU" sz="1200" b="1" strike="noStrike" spc="-26">
                <a:solidFill>
                  <a:srgbClr val="254061"/>
                </a:solidFill>
                <a:latin typeface="JPBQCK+Calibri Bold"/>
                <a:ea typeface="DejaVu Sans"/>
              </a:rPr>
              <a:t>г.:</a:t>
            </a:r>
            <a:endParaRPr lang="ru-RU" sz="1200" b="0" strike="noStrike" spc="-1">
              <a:latin typeface="Arial"/>
            </a:endParaRPr>
          </a:p>
          <a:p>
            <a:pPr marL="126360">
              <a:lnSpc>
                <a:spcPts val="1443"/>
              </a:lnSpc>
              <a:buNone/>
            </a:pPr>
            <a:r>
              <a:rPr lang="ru-RU" sz="1200" b="1" strike="noStrike" spc="-15">
                <a:solidFill>
                  <a:srgbClr val="254061"/>
                </a:solidFill>
                <a:latin typeface="JPBQCK+Calibri Bold"/>
                <a:ea typeface="DejaVu Sans"/>
              </a:rPr>
              <a:t>до</a:t>
            </a:r>
            <a:r>
              <a:rPr lang="ru-RU" sz="1200" b="1" strike="noStrike" spc="18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11 завершенных</a:t>
            </a:r>
            <a:endParaRPr lang="ru-RU" sz="1200" b="0" strike="noStrike" spc="-1">
              <a:latin typeface="Arial"/>
            </a:endParaRPr>
          </a:p>
          <a:p>
            <a:pPr marL="59400">
              <a:lnSpc>
                <a:spcPts val="1440"/>
              </a:lnSpc>
              <a:spcBef>
                <a:spcPts val="51"/>
              </a:spcBef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линеек</a:t>
            </a:r>
            <a:r>
              <a:rPr lang="ru-RU" sz="1200" b="1" strike="noStrike" spc="231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учебников по</a:t>
            </a:r>
            <a:endParaRPr lang="ru-RU" sz="1200" b="0" strike="noStrike" spc="-1">
              <a:latin typeface="Arial"/>
            </a:endParaRPr>
          </a:p>
          <a:p>
            <a:pPr marL="13428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каждому учебному</a:t>
            </a:r>
            <a:endParaRPr lang="ru-RU" sz="1200" b="0" strike="noStrike" spc="-1">
              <a:latin typeface="Arial"/>
            </a:endParaRPr>
          </a:p>
          <a:p>
            <a:pPr marL="458640">
              <a:lnSpc>
                <a:spcPts val="1440"/>
              </a:lnSpc>
              <a:spcBef>
                <a:spcPts val="51"/>
              </a:spcBef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предмету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8" name="object 9"/>
          <p:cNvSpPr/>
          <p:nvPr/>
        </p:nvSpPr>
        <p:spPr>
          <a:xfrm>
            <a:off x="2359440" y="1817640"/>
            <a:ext cx="2142360" cy="147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05120"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Учебники,</a:t>
            </a:r>
            <a:r>
              <a:rPr lang="ru-RU" sz="1200" b="1" strike="noStrike" spc="-15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включенные</a:t>
            </a:r>
            <a:endParaRPr lang="ru-RU" sz="1200" b="0" strike="noStrike" spc="-1">
              <a:latin typeface="Arial"/>
            </a:endParaRPr>
          </a:p>
          <a:p>
            <a:pPr marL="22248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 ФПУ после</a:t>
            </a:r>
            <a:r>
              <a:rPr lang="ru-RU" sz="1200" b="1" strike="noStrike" spc="-12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2022 </a:t>
            </a:r>
            <a:r>
              <a:rPr lang="ru-RU" sz="1200" b="1" strike="noStrike" spc="-26">
                <a:solidFill>
                  <a:srgbClr val="254061"/>
                </a:solidFill>
                <a:latin typeface="JPBQCK+Calibri Bold"/>
                <a:ea typeface="DejaVu Sans"/>
              </a:rPr>
              <a:t>г.:</a:t>
            </a:r>
            <a:endParaRPr lang="ru-RU" sz="1200" b="0" strike="noStrike" spc="-1">
              <a:latin typeface="Arial"/>
            </a:endParaRPr>
          </a:p>
          <a:p>
            <a:pPr marL="9288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1 завершенная</a:t>
            </a:r>
            <a:r>
              <a:rPr lang="ru-RU" sz="1200" b="1" strike="noStrike" spc="-18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линейка</a:t>
            </a:r>
            <a:endParaRPr lang="ru-RU" sz="1200" b="0" strike="noStrike" spc="-1">
              <a:latin typeface="Arial"/>
            </a:endParaRPr>
          </a:p>
          <a:p>
            <a:pPr marL="115920">
              <a:lnSpc>
                <a:spcPts val="1440"/>
              </a:lnSpc>
              <a:spcBef>
                <a:spcPts val="51"/>
              </a:spcBef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учебников по</a:t>
            </a:r>
            <a:r>
              <a:rPr lang="ru-RU" sz="1200" b="1" strike="noStrike" spc="7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каждому</a:t>
            </a:r>
            <a:endParaRPr lang="ru-RU" sz="1200" b="0" strike="noStrike" spc="-1">
              <a:latin typeface="Arial"/>
            </a:endParaRPr>
          </a:p>
          <a:p>
            <a:pPr marL="11592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предмету (кроме истории)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9" name="object 10"/>
          <p:cNvSpPr/>
          <p:nvPr/>
        </p:nvSpPr>
        <p:spPr>
          <a:xfrm>
            <a:off x="5107320" y="1621800"/>
            <a:ext cx="3421800" cy="91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Единые</a:t>
            </a:r>
            <a:r>
              <a:rPr lang="ru-RU" sz="1200" b="1" strike="noStrike" spc="-26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государственные учебники</a:t>
            </a:r>
            <a:r>
              <a:rPr lang="ru-RU" sz="1200" b="1" strike="noStrike" spc="-29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по</a:t>
            </a:r>
            <a:r>
              <a:rPr lang="ru-RU" sz="1200" b="1" strike="noStrike" spc="7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истории</a:t>
            </a:r>
            <a:endParaRPr lang="ru-RU" sz="1200" b="0" strike="noStrike" spc="-1">
              <a:latin typeface="Arial"/>
            </a:endParaRPr>
          </a:p>
          <a:p>
            <a:pPr marL="17532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для 10–11 классов (до</a:t>
            </a:r>
            <a:r>
              <a:rPr lang="ru-RU" sz="1200" b="1" strike="noStrike" spc="24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1 сентября</a:t>
            </a:r>
            <a:r>
              <a:rPr lang="ru-RU" sz="1200" b="1" strike="noStrike" spc="-18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2023 </a:t>
            </a:r>
            <a:r>
              <a:rPr lang="ru-RU" sz="1200" b="1" strike="noStrike" spc="-18">
                <a:solidFill>
                  <a:srgbClr val="254061"/>
                </a:solidFill>
                <a:latin typeface="JPBQCK+Calibri Bold"/>
                <a:ea typeface="DejaVu Sans"/>
              </a:rPr>
              <a:t>г.);</a:t>
            </a:r>
            <a:endParaRPr lang="ru-RU" sz="1200" b="0" strike="noStrike" spc="-1">
              <a:latin typeface="Arial"/>
            </a:endParaRPr>
          </a:p>
          <a:p>
            <a:pPr marL="661320">
              <a:lnSpc>
                <a:spcPts val="1440"/>
              </a:lnSpc>
              <a:buNone/>
            </a:pPr>
            <a:r>
              <a:rPr lang="ru-RU" sz="1200" b="1" strike="noStrike" spc="-12">
                <a:solidFill>
                  <a:srgbClr val="254061"/>
                </a:solidFill>
                <a:latin typeface="JPBQCK+Calibri Bold"/>
                <a:ea typeface="DejaVu Sans"/>
              </a:rPr>
              <a:t>Государственные</a:t>
            </a:r>
            <a:r>
              <a:rPr lang="ru-RU" sz="1200" b="1" strike="noStrike" spc="-26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учебники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0" name="object 11"/>
          <p:cNvSpPr/>
          <p:nvPr/>
        </p:nvSpPr>
        <p:spPr>
          <a:xfrm>
            <a:off x="5011920" y="2365560"/>
            <a:ext cx="3978000" cy="55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44280"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по</a:t>
            </a:r>
            <a:r>
              <a:rPr lang="ru-RU" sz="1200" b="1" strike="noStrike" spc="7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2">
                <a:solidFill>
                  <a:srgbClr val="0066F1"/>
                </a:solidFill>
                <a:latin typeface="JPBQCK+Calibri Bold"/>
                <a:ea typeface="DejaVu Sans"/>
              </a:rPr>
              <a:t>русскому</a:t>
            </a:r>
            <a:r>
              <a:rPr lang="ru-RU" sz="1200" b="1" strike="noStrike" spc="18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языку, литературе,</a:t>
            </a:r>
            <a:r>
              <a:rPr lang="ru-RU" sz="1200" b="1" strike="noStrike" spc="-29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окружающему</a:t>
            </a:r>
            <a:r>
              <a:rPr lang="ru-RU" sz="1200" b="1" strike="noStrike" spc="15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2">
                <a:solidFill>
                  <a:srgbClr val="0066F1"/>
                </a:solidFill>
                <a:latin typeface="JPBQCK+Calibri Bold"/>
                <a:ea typeface="DejaVu Sans"/>
              </a:rPr>
              <a:t>миру,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обществознанию,</a:t>
            </a:r>
            <a:r>
              <a:rPr lang="ru-RU" sz="1200" b="1" strike="noStrike" spc="-29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географии, ОБЖ</a:t>
            </a:r>
            <a:r>
              <a:rPr lang="ru-RU" sz="1200" b="1" strike="noStrike" spc="12">
                <a:solidFill>
                  <a:srgbClr val="0066F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(до</a:t>
            </a:r>
            <a:r>
              <a:rPr lang="ru-RU" sz="1200" b="1" strike="noStrike" spc="9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1 марта 2024 </a:t>
            </a:r>
            <a:r>
              <a:rPr lang="ru-RU" sz="1200" b="1" strike="noStrike" spc="-26">
                <a:solidFill>
                  <a:srgbClr val="254061"/>
                </a:solidFill>
                <a:latin typeface="JPBQCK+Calibri Bold"/>
                <a:ea typeface="DejaVu Sans"/>
              </a:rPr>
              <a:t>г.)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1" name="object 12"/>
          <p:cNvSpPr/>
          <p:nvPr/>
        </p:nvSpPr>
        <p:spPr>
          <a:xfrm>
            <a:off x="1585440" y="3071520"/>
            <a:ext cx="6226200" cy="5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117"/>
              </a:lnSpc>
              <a:buNone/>
            </a:pPr>
            <a:r>
              <a:rPr lang="ru-RU" sz="1900" b="1" strike="noStrike" spc="38">
                <a:solidFill>
                  <a:srgbClr val="31356E"/>
                </a:solidFill>
                <a:latin typeface="ODEVMU+Arial Bold"/>
                <a:ea typeface="DejaVu Sans"/>
              </a:rPr>
              <a:t>ЭЛЕКТРОННЫЕ</a:t>
            </a:r>
            <a:r>
              <a:rPr lang="ru-RU" sz="1900" b="1" strike="noStrike" spc="673">
                <a:solidFill>
                  <a:srgbClr val="31356E"/>
                </a:solidFill>
                <a:latin typeface="ODEVMU+Arial Bold"/>
                <a:ea typeface="DejaVu Sans"/>
              </a:rPr>
              <a:t> </a:t>
            </a:r>
            <a:r>
              <a:rPr lang="ru-RU" sz="1900" b="1" strike="noStrike" spc="15">
                <a:solidFill>
                  <a:srgbClr val="31356E"/>
                </a:solidFill>
                <a:latin typeface="ODEVMU+Arial Bold"/>
                <a:ea typeface="DejaVu Sans"/>
              </a:rPr>
              <a:t>ОБРАЗОВАТЕЛЬНЫЕ</a:t>
            </a:r>
            <a:r>
              <a:rPr lang="ru-RU" sz="1900" b="1" strike="noStrike" spc="120">
                <a:solidFill>
                  <a:srgbClr val="31356E"/>
                </a:solidFill>
                <a:latin typeface="ODEVMU+Arial Bold"/>
                <a:ea typeface="DejaVu Sans"/>
              </a:rPr>
              <a:t> </a:t>
            </a:r>
            <a:r>
              <a:rPr lang="ru-RU" sz="1900" b="1" strike="noStrike" spc="26">
                <a:solidFill>
                  <a:srgbClr val="31356E"/>
                </a:solidFill>
                <a:latin typeface="ODEVMU+Arial Bold"/>
                <a:ea typeface="DejaVu Sans"/>
              </a:rPr>
              <a:t>РЕСУРСЫ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222" name="object 13"/>
          <p:cNvSpPr/>
          <p:nvPr/>
        </p:nvSpPr>
        <p:spPr>
          <a:xfrm>
            <a:off x="2972851" y="3448260"/>
            <a:ext cx="208620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Включено</a:t>
            </a:r>
            <a:r>
              <a:rPr lang="ru-RU" sz="1200" b="1" strike="noStrike" spc="-18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 федеральный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3" name="object 14"/>
          <p:cNvSpPr/>
          <p:nvPr/>
        </p:nvSpPr>
        <p:spPr>
          <a:xfrm>
            <a:off x="125640" y="3599280"/>
            <a:ext cx="2095920" cy="55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Поступило</a:t>
            </a:r>
            <a:r>
              <a:rPr lang="ru-RU" sz="1200" b="1" strike="noStrike" spc="-29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 2022/2023 </a:t>
            </a:r>
            <a:r>
              <a:rPr lang="ru-RU" sz="1200" b="1" strike="noStrike" spc="-21">
                <a:solidFill>
                  <a:srgbClr val="254061"/>
                </a:solidFill>
                <a:latin typeface="JPBQCK+Calibri Bold"/>
                <a:ea typeface="DejaVu Sans"/>
              </a:rPr>
              <a:t>гг.:</a:t>
            </a:r>
            <a:endParaRPr lang="ru-RU" sz="1200" b="0" strike="noStrike" spc="-1">
              <a:latin typeface="Arial"/>
            </a:endParaRPr>
          </a:p>
          <a:p>
            <a:pPr marL="56844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2409 ЭОР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4" name="object 15"/>
          <p:cNvSpPr/>
          <p:nvPr/>
        </p:nvSpPr>
        <p:spPr>
          <a:xfrm>
            <a:off x="5702760" y="3590640"/>
            <a:ext cx="3140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463"/>
              </a:lnSpc>
              <a:buNone/>
            </a:pP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Находятся</a:t>
            </a:r>
            <a:r>
              <a:rPr lang="ru-RU" sz="1200" b="1" strike="noStrike" spc="9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на</a:t>
            </a:r>
            <a:r>
              <a:rPr lang="ru-RU" sz="1200" b="1" strike="noStrike" spc="-18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экспертизе</a:t>
            </a:r>
            <a:r>
              <a:rPr lang="ru-RU" sz="1200" b="1" strike="noStrike" spc="-32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254061"/>
                </a:solidFill>
                <a:latin typeface="JPBQCK+Calibri Bold"/>
                <a:ea typeface="DejaVu Sans"/>
              </a:rPr>
              <a:t>в 2023 </a:t>
            </a:r>
            <a:r>
              <a:rPr lang="ru-RU" sz="1200" b="1" strike="noStrike" spc="-26">
                <a:solidFill>
                  <a:srgbClr val="254061"/>
                </a:solidFill>
                <a:latin typeface="JPBQCK+Calibri Bold"/>
                <a:ea typeface="DejaVu Sans"/>
              </a:rPr>
              <a:t>г.:</a:t>
            </a:r>
            <a:endParaRPr lang="ru-RU" sz="1200" b="0" strike="noStrike" spc="-1">
              <a:latin typeface="Arial"/>
            </a:endParaRPr>
          </a:p>
          <a:p>
            <a:pPr marL="859680">
              <a:lnSpc>
                <a:spcPts val="1440"/>
              </a:lnSpc>
              <a:buNone/>
            </a:pPr>
            <a:r>
              <a:rPr lang="ru-RU" sz="1200" b="1" strike="noStrike" spc="-1">
                <a:solidFill>
                  <a:srgbClr val="0066F1"/>
                </a:solidFill>
                <a:latin typeface="JPBQCK+Calibri Bold"/>
                <a:ea typeface="DejaVu Sans"/>
              </a:rPr>
              <a:t>563 ЭОР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5" name="object 16"/>
          <p:cNvSpPr/>
          <p:nvPr/>
        </p:nvSpPr>
        <p:spPr>
          <a:xfrm>
            <a:off x="2945880" y="3614040"/>
            <a:ext cx="18208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463"/>
              </a:lnSpc>
              <a:buNone/>
            </a:pPr>
            <a:r>
              <a:rPr lang="ru-RU" sz="1200" b="1" strike="noStrike" spc="-1" dirty="0">
                <a:solidFill>
                  <a:srgbClr val="254061"/>
                </a:solidFill>
                <a:latin typeface="JPBQCK+Calibri Bold"/>
                <a:ea typeface="DejaVu Sans"/>
              </a:rPr>
              <a:t>перечень</a:t>
            </a:r>
            <a:r>
              <a:rPr lang="ru-RU" sz="1200" b="1" strike="noStrike" spc="-12" dirty="0">
                <a:solidFill>
                  <a:srgbClr val="254061"/>
                </a:solidFill>
                <a:latin typeface="JPBQCK+Calibri Bold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254061"/>
                </a:solidFill>
                <a:latin typeface="JPBQCK+Calibri Bold"/>
                <a:ea typeface="DejaVu Sans"/>
              </a:rPr>
              <a:t>в 20</a:t>
            </a:r>
            <a:r>
              <a:rPr lang="ru-RU" sz="1200" b="1" i="1" strike="noStrike" spc="-1" dirty="0">
                <a:solidFill>
                  <a:srgbClr val="254061"/>
                </a:solidFill>
                <a:latin typeface="JPBQCK+Calibri Bold"/>
                <a:ea typeface="DejaVu Sans"/>
              </a:rPr>
              <a:t>2</a:t>
            </a:r>
            <a:r>
              <a:rPr lang="ru-RU" sz="1200" b="1" strike="noStrike" spc="-1" dirty="0">
                <a:solidFill>
                  <a:srgbClr val="254061"/>
                </a:solidFill>
                <a:latin typeface="JPBQCK+Calibri Bold"/>
                <a:ea typeface="DejaVu Sans"/>
              </a:rPr>
              <a:t>2 </a:t>
            </a:r>
            <a:r>
              <a:rPr lang="ru-RU" sz="1200" b="1" strike="noStrike" spc="-26" dirty="0">
                <a:solidFill>
                  <a:srgbClr val="254061"/>
                </a:solidFill>
                <a:latin typeface="JPBQCK+Calibri Bold"/>
                <a:ea typeface="DejaVu Sans"/>
              </a:rPr>
              <a:t>г.:</a:t>
            </a:r>
            <a:endParaRPr lang="ru-RU" sz="1200" b="0" strike="noStrike" spc="-1" dirty="0">
              <a:latin typeface="Arial"/>
            </a:endParaRPr>
          </a:p>
          <a:p>
            <a:pPr marL="354960">
              <a:lnSpc>
                <a:spcPts val="1440"/>
              </a:lnSpc>
              <a:buNone/>
            </a:pPr>
            <a:r>
              <a:rPr lang="ru-RU" sz="1200" b="1" strike="noStrike" spc="-1" dirty="0">
                <a:solidFill>
                  <a:srgbClr val="0066F1"/>
                </a:solidFill>
                <a:latin typeface="JPBQCK+Calibri Bold"/>
                <a:ea typeface="DejaVu Sans"/>
              </a:rPr>
              <a:t>180 ЭОР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26" name="object 17"/>
          <p:cNvSpPr/>
          <p:nvPr/>
        </p:nvSpPr>
        <p:spPr>
          <a:xfrm>
            <a:off x="684000" y="4423680"/>
            <a:ext cx="7628760" cy="34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341"/>
              </a:lnSpc>
              <a:buNone/>
            </a:pP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Задача:</a:t>
            </a:r>
            <a:r>
              <a:rPr lang="ru-RU" sz="1200" b="1" strike="noStrike" spc="-21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после</a:t>
            </a:r>
            <a:r>
              <a:rPr lang="ru-RU" sz="1200" b="1" strike="noStrike" spc="-15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включения</a:t>
            </a:r>
            <a:r>
              <a:rPr lang="ru-RU" sz="1200" b="1" strike="noStrike" spc="24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государственных</a:t>
            </a:r>
            <a:r>
              <a:rPr lang="ru-RU" sz="1200" b="1" strike="noStrike" spc="21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учебников</a:t>
            </a:r>
            <a:r>
              <a:rPr lang="ru-RU" sz="1200" b="1" strike="noStrike" spc="21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в ФПУ</a:t>
            </a:r>
            <a:r>
              <a:rPr lang="ru-RU" sz="1200" b="1" strike="noStrike" spc="26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обеспечить</a:t>
            </a:r>
            <a:r>
              <a:rPr lang="ru-RU" sz="1200" b="1" strike="noStrike" spc="-12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ими обучающихся</a:t>
            </a:r>
            <a:r>
              <a:rPr lang="ru-RU" sz="1200" b="1" strike="noStrike" spc="29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в</a:t>
            </a:r>
            <a:r>
              <a:rPr lang="ru-RU" sz="1200" b="1" strike="noStrike" spc="7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соответствии</a:t>
            </a:r>
            <a:r>
              <a:rPr lang="ru-RU" sz="1200" b="1" strike="noStrike" spc="12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с нормативами</a:t>
            </a:r>
            <a:r>
              <a:rPr lang="ru-RU" sz="1200" b="1" strike="noStrike" spc="35">
                <a:solidFill>
                  <a:srgbClr val="1E41B2"/>
                </a:solidFill>
                <a:latin typeface="Arial Narrow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1E41B2"/>
                </a:solidFill>
                <a:latin typeface="Arial Narrow"/>
                <a:ea typeface="DejaVu Sans"/>
              </a:rPr>
              <a:t>ФГОС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1"/>
          <p:cNvSpPr/>
          <p:nvPr/>
        </p:nvSpPr>
        <p:spPr>
          <a:xfrm>
            <a:off x="1751400" y="0"/>
            <a:ext cx="7392600" cy="367878"/>
          </a:xfrm>
          <a:prstGeom prst="rect">
            <a:avLst/>
          </a:prstGeom>
          <a:solidFill>
            <a:srgbClr val="ED7B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chemeClr val="bg1"/>
                </a:solidFill>
                <a:latin typeface="Arial Narrow"/>
                <a:ea typeface="DejaVu Sans"/>
              </a:rPr>
              <a:t>СТАТУС УЧЕБНЫХ ПОСОБИЙ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28" name="Прямоугольник 2"/>
          <p:cNvSpPr/>
          <p:nvPr/>
        </p:nvSpPr>
        <p:spPr>
          <a:xfrm>
            <a:off x="2002997" y="646518"/>
            <a:ext cx="6859483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C00000"/>
                </a:solidFill>
                <a:latin typeface="Arial Narrow"/>
                <a:ea typeface="DejaVu Sans"/>
              </a:rPr>
              <a:t>Использование учебных пособий закреплено Федеральным законом «Об образовании в Российской Федерации» и Федеральными государственными образовательными стандартами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9" name="Скругленный прямоугольник 3"/>
          <p:cNvSpPr/>
          <p:nvPr/>
        </p:nvSpPr>
        <p:spPr>
          <a:xfrm>
            <a:off x="179640" y="1707480"/>
            <a:ext cx="4247640" cy="503280"/>
          </a:xfrm>
          <a:prstGeom prst="roundRect">
            <a:avLst>
              <a:gd name="adj" fmla="val 16667"/>
            </a:avLst>
          </a:prstGeom>
          <a:solidFill>
            <a:srgbClr val="FFCB73"/>
          </a:solidFill>
          <a:ln>
            <a:solidFill>
              <a:srgbClr val="98867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№ 273-ФЗ «Об образовании в Российской Федерации» 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30" name="Google Shape;11261;p81"/>
          <p:cNvGrpSpPr/>
          <p:nvPr/>
        </p:nvGrpSpPr>
        <p:grpSpPr>
          <a:xfrm>
            <a:off x="1639397" y="1010714"/>
            <a:ext cx="363600" cy="359280"/>
            <a:chOff x="281520" y="1141200"/>
            <a:chExt cx="363600" cy="359280"/>
          </a:xfrm>
        </p:grpSpPr>
        <p:sp>
          <p:nvSpPr>
            <p:cNvPr id="231" name="Google Shape;11262;p81"/>
            <p:cNvSpPr/>
            <p:nvPr/>
          </p:nvSpPr>
          <p:spPr>
            <a:xfrm>
              <a:off x="281520" y="1141200"/>
              <a:ext cx="263880" cy="359280"/>
            </a:xfrm>
            <a:custGeom>
              <a:avLst/>
              <a:gdLst/>
              <a:ahLst/>
              <a:cxnLst/>
              <a:rect l="l" t="t" r="r" b="b"/>
              <a:pathLst>
                <a:path w="8917" h="11689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98867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Google Shape;11263;p81"/>
            <p:cNvSpPr/>
            <p:nvPr/>
          </p:nvSpPr>
          <p:spPr>
            <a:xfrm>
              <a:off x="383760" y="1388520"/>
              <a:ext cx="68760" cy="69120"/>
            </a:xfrm>
            <a:custGeom>
              <a:avLst/>
              <a:gdLst/>
              <a:ahLst/>
              <a:cxnLst/>
              <a:rect l="l" t="t" r="r" b="b"/>
              <a:pathLst>
                <a:path w="2347" h="2262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Google Shape;11264;p81"/>
            <p:cNvSpPr/>
            <p:nvPr/>
          </p:nvSpPr>
          <p:spPr>
            <a:xfrm>
              <a:off x="542160" y="1207080"/>
              <a:ext cx="102960" cy="87840"/>
            </a:xfrm>
            <a:custGeom>
              <a:avLst/>
              <a:gdLst/>
              <a:ahLst/>
              <a:cxnLst/>
              <a:rect l="l" t="t" r="r" b="b"/>
              <a:pathLst>
                <a:path w="3499" h="2872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Google Shape;11265;p81"/>
            <p:cNvSpPr/>
            <p:nvPr/>
          </p:nvSpPr>
          <p:spPr>
            <a:xfrm>
              <a:off x="414360" y="1252800"/>
              <a:ext cx="169560" cy="176040"/>
            </a:xfrm>
            <a:custGeom>
              <a:avLst/>
              <a:gdLst/>
              <a:ahLst/>
              <a:cxnLst/>
              <a:rect l="l" t="t" r="r" b="b"/>
              <a:pathLst>
                <a:path w="5735" h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Google Shape;11266;p81"/>
            <p:cNvSpPr/>
            <p:nvPr/>
          </p:nvSpPr>
          <p:spPr>
            <a:xfrm>
              <a:off x="288000" y="1148040"/>
              <a:ext cx="55440" cy="56520"/>
            </a:xfrm>
            <a:custGeom>
              <a:avLst/>
              <a:gdLst/>
              <a:ahLst/>
              <a:cxnLst/>
              <a:rect l="l" t="t" r="r" b="b"/>
              <a:pathLst>
                <a:path w="1891" h="1859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6" name="Скругленный прямоугольник 10"/>
          <p:cNvSpPr/>
          <p:nvPr/>
        </p:nvSpPr>
        <p:spPr>
          <a:xfrm>
            <a:off x="4572000" y="1707480"/>
            <a:ext cx="4319640" cy="503280"/>
          </a:xfrm>
          <a:prstGeom prst="roundRect">
            <a:avLst>
              <a:gd name="adj" fmla="val 16667"/>
            </a:avLst>
          </a:prstGeom>
          <a:solidFill>
            <a:srgbClr val="FFCB73"/>
          </a:solidFill>
          <a:ln>
            <a:solidFill>
              <a:srgbClr val="98867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Федеральные государственные образовательные стандарты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7" name="Скругленный прямоугольник 11"/>
          <p:cNvSpPr/>
          <p:nvPr/>
        </p:nvSpPr>
        <p:spPr>
          <a:xfrm>
            <a:off x="179640" y="2283840"/>
            <a:ext cx="4247640" cy="1295280"/>
          </a:xfrm>
          <a:prstGeom prst="roundRect">
            <a:avLst>
              <a:gd name="adj" fmla="val 8540"/>
            </a:avLst>
          </a:prstGeom>
          <a:solidFill>
            <a:srgbClr val="FFFFFF"/>
          </a:solidFill>
          <a:ln>
            <a:solidFill>
              <a:srgbClr val="9886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ts val="1001"/>
              </a:lnSpc>
              <a:buNone/>
            </a:pP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Статья 18. Печатные и электронные образовательные и информационные ресурсы </a:t>
            </a:r>
            <a:endParaRPr lang="ru-RU" sz="1050" b="0" strike="noStrike" spc="-1">
              <a:latin typeface="Arial"/>
            </a:endParaRPr>
          </a:p>
          <a:p>
            <a:pPr algn="just">
              <a:lnSpc>
                <a:spcPts val="1001"/>
              </a:lnSpc>
              <a:buNone/>
            </a:pP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4.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Организации, осуществляющие образовательную деятельность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используют: </a:t>
            </a:r>
            <a:endParaRPr lang="ru-RU" sz="1050" b="0" strike="noStrike" spc="-1">
              <a:latin typeface="Arial"/>
            </a:endParaRPr>
          </a:p>
          <a:p>
            <a:pPr algn="just">
              <a:lnSpc>
                <a:spcPts val="1001"/>
              </a:lnSpc>
              <a:buNone/>
            </a:pP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2) учебные пособия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, выпущенные организациями, входящими в перечень организаций, осуществляющих выпуск учебных пособий …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238" name="Скругленный прямоугольник 12"/>
          <p:cNvSpPr/>
          <p:nvPr/>
        </p:nvSpPr>
        <p:spPr>
          <a:xfrm>
            <a:off x="179640" y="3651840"/>
            <a:ext cx="4247640" cy="1367280"/>
          </a:xfrm>
          <a:prstGeom prst="roundRect">
            <a:avLst>
              <a:gd name="adj" fmla="val 10572"/>
            </a:avLst>
          </a:prstGeom>
          <a:solidFill>
            <a:srgbClr val="FFFFFF"/>
          </a:solidFill>
          <a:ln>
            <a:solidFill>
              <a:srgbClr val="9886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ts val="1001"/>
              </a:lnSpc>
              <a:buNone/>
            </a:pP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Статья 35. Пользование учебниками, учебными пособиями, </a:t>
            </a:r>
            <a:endParaRPr lang="ru-RU" sz="1050" b="0" strike="noStrike" spc="-1">
              <a:latin typeface="Arial"/>
            </a:endParaRPr>
          </a:p>
          <a:p>
            <a:pPr algn="just">
              <a:lnSpc>
                <a:spcPts val="1001"/>
              </a:lnSpc>
              <a:buNone/>
            </a:pP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средствами обучения и воспитания</a:t>
            </a:r>
            <a:endParaRPr lang="ru-RU" sz="1050" b="0" strike="noStrike" spc="-1">
              <a:latin typeface="Arial"/>
            </a:endParaRPr>
          </a:p>
          <a:p>
            <a:pPr algn="just">
              <a:lnSpc>
                <a:spcPts val="1001"/>
              </a:lnSpc>
              <a:buNone/>
            </a:pP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2. Обеспечение учебниками и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учебными пособиями, а также учебно-методическими материалами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, средствами обучения и воспитания организаций, осуществляющих образовательную деятельность по основным образовательным программам, в пределах федеральных государственных образовательных стандартов … осуществляется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за счет бюджетных ассигнований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федерального бюджета, бюджетов субъектов Российской Федерации и местных бюджетов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239" name="Скругленный прямоугольник 13"/>
          <p:cNvSpPr/>
          <p:nvPr/>
        </p:nvSpPr>
        <p:spPr>
          <a:xfrm>
            <a:off x="4572000" y="2283840"/>
            <a:ext cx="4319640" cy="1295280"/>
          </a:xfrm>
          <a:prstGeom prst="roundRect">
            <a:avLst>
              <a:gd name="adj" fmla="val 8540"/>
            </a:avLst>
          </a:prstGeom>
          <a:solidFill>
            <a:srgbClr val="FFFFFF"/>
          </a:solidFill>
          <a:ln>
            <a:solidFill>
              <a:srgbClr val="9886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ts val="1001"/>
              </a:lnSpc>
              <a:buNone/>
            </a:pP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36.1 Организация должна предоставлять не менее одного учебника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 и (или)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учебного пособия в печатной форме, … на каждого обучающегося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по учебным предметам: русский язык, математика, окружающий мир, литературное чтение, иностранные языки, </a:t>
            </a:r>
            <a:endParaRPr lang="ru-RU" sz="1050" b="0" strike="noStrike" spc="-1">
              <a:latin typeface="Arial"/>
            </a:endParaRPr>
          </a:p>
          <a:p>
            <a:pPr algn="just">
              <a:lnSpc>
                <a:spcPts val="1001"/>
              </a:lnSpc>
              <a:buNone/>
            </a:pP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а также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не менее одного учебника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и (или)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учебного пособия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в печатной и (или) электронной форме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, … на каждого обучающегося по иным учебным предметам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(дисциплинам, курсам)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входящим как в обязательную часть учебного плана указанной программы, так и в часть, формируемую участниками образовательных отношений.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240" name="Скругленный прямоугольник 14"/>
          <p:cNvSpPr/>
          <p:nvPr/>
        </p:nvSpPr>
        <p:spPr>
          <a:xfrm>
            <a:off x="4572000" y="3651840"/>
            <a:ext cx="4319640" cy="1367280"/>
          </a:xfrm>
          <a:prstGeom prst="roundRect">
            <a:avLst>
              <a:gd name="adj" fmla="val 8647"/>
            </a:avLst>
          </a:prstGeom>
          <a:solidFill>
            <a:srgbClr val="FFFFFF"/>
          </a:solidFill>
          <a:ln>
            <a:solidFill>
              <a:srgbClr val="9886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ts val="1001"/>
              </a:lnSpc>
              <a:buNone/>
            </a:pP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37.3. Организация должна предоставлять не менее одного учебника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и (или)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учебного пособия в печатной форме, … на каждого обучающегося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по учебным предметам: русский язык, математика, физика, химия, биология, литература, география, история, обществознание, иностранные языки, информатика, а также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не менее одного учебника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 и (или)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учебного пособия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в печатной и  (или) электронной форме, …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на каждого обучающегося по иным учебным предметам 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(дисциплинам, курсам), </a:t>
            </a:r>
            <a:r>
              <a:rPr lang="ru-RU" sz="105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входящим как в обязательную часть учебного плана указанной программы, так и в часть, формируемую участниками образовательных отношений</a:t>
            </a:r>
            <a:r>
              <a:rPr lang="ru-RU" sz="105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.</a:t>
            </a:r>
            <a:endParaRPr lang="ru-RU" sz="1050" b="0" strike="noStrike" spc="-1">
              <a:latin typeface="Arial"/>
            </a:endParaRPr>
          </a:p>
        </p:txBody>
      </p:sp>
      <p:pic>
        <p:nvPicPr>
          <p:cNvPr id="241" name="object 7"/>
          <p:cNvPicPr/>
          <p:nvPr/>
        </p:nvPicPr>
        <p:blipFill>
          <a:blip r:embed="rId3"/>
          <a:stretch/>
        </p:blipFill>
        <p:spPr>
          <a:xfrm>
            <a:off x="0" y="0"/>
            <a:ext cx="1751400" cy="94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8906</TotalTime>
  <Words>1370</Words>
  <Application>Microsoft Office PowerPoint</Application>
  <PresentationFormat>Экран (16:9)</PresentationFormat>
  <Paragraphs>234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Arial Narrow</vt:lpstr>
      <vt:lpstr>Calibri</vt:lpstr>
      <vt:lpstr>CVEHVS+Calibri</vt:lpstr>
      <vt:lpstr>JPBQCK+Calibri Bold</vt:lpstr>
      <vt:lpstr>ODEVMU+Arial Bold</vt:lpstr>
      <vt:lpstr>OWFGND+Arial</vt:lpstr>
      <vt:lpstr>Symbol</vt:lpstr>
      <vt:lpstr>TGNSUO+Arial</vt:lpstr>
      <vt:lpstr>Times New Roman</vt:lpstr>
      <vt:lpstr>Wingdings</vt:lpstr>
      <vt:lpstr>WIPESM+Arial Bold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</dc:title>
  <dc:subject/>
  <dc:creator>пк-56</dc:creator>
  <dc:description/>
  <cp:lastModifiedBy>Д.А.Неверов</cp:lastModifiedBy>
  <cp:revision>794</cp:revision>
  <cp:lastPrinted>2022-02-02T06:55:12Z</cp:lastPrinted>
  <dcterms:created xsi:type="dcterms:W3CDTF">2021-10-07T10:20:40Z</dcterms:created>
  <dcterms:modified xsi:type="dcterms:W3CDTF">2023-08-25T14:04:56Z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9</vt:i4>
  </property>
</Properties>
</file>