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  <Override PartName="/ppt/media/image1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wmf" ContentType="image/x-wmf"/>
  <Override PartName="/ppt/media/image7.png" ContentType="image/png"/>
  <Override PartName="/ppt/media/image8.png" ContentType="image/png"/>
  <Override PartName="/ppt/media/image9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0080625" cy="63007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504000" y="147888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1876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51336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52308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50400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51336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52308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-4822200"/>
            <a:ext cx="28080" cy="12601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280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151920"/>
            <a:ext cx="9069120" cy="579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04000" y="-4822200"/>
            <a:ext cx="28080" cy="12601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1876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04000" y="147888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1876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51336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52308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0400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51336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52308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504000" y="-4822200"/>
            <a:ext cx="28080" cy="12601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280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280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504000" y="151920"/>
            <a:ext cx="9069120" cy="579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51876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504000" y="147888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51876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51336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523080" y="147420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50400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/>
          </p:nvPr>
        </p:nvSpPr>
        <p:spPr>
          <a:xfrm>
            <a:off x="51336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/>
          </p:nvPr>
        </p:nvSpPr>
        <p:spPr>
          <a:xfrm>
            <a:off x="523080" y="1478880"/>
            <a:ext cx="864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04000" y="151920"/>
            <a:ext cx="9069120" cy="579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18760" y="147888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8760" y="1474200"/>
            <a:ext cx="136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504000" y="1478880"/>
            <a:ext cx="28080" cy="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Oval 6" hidden="1"/>
          <p:cNvSpPr/>
          <p:nvPr/>
        </p:nvSpPr>
        <p:spPr>
          <a:xfrm>
            <a:off x="9323280" y="5970240"/>
            <a:ext cx="78120" cy="640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Oval 7" hidden="1"/>
          <p:cNvSpPr/>
          <p:nvPr/>
        </p:nvSpPr>
        <p:spPr>
          <a:xfrm>
            <a:off x="627120" y="5970240"/>
            <a:ext cx="78120" cy="640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151920"/>
            <a:ext cx="90691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474200"/>
            <a:ext cx="280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534240" y="1474200"/>
            <a:ext cx="2808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body"/>
          </p:nvPr>
        </p:nvSpPr>
        <p:spPr>
          <a:xfrm>
            <a:off x="504000" y="1484280"/>
            <a:ext cx="58320" cy="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6" hidden="1"/>
          <p:cNvSpPr/>
          <p:nvPr/>
        </p:nvSpPr>
        <p:spPr>
          <a:xfrm>
            <a:off x="9323280" y="5970240"/>
            <a:ext cx="78120" cy="640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Oval 7" hidden="1"/>
          <p:cNvSpPr/>
          <p:nvPr/>
        </p:nvSpPr>
        <p:spPr>
          <a:xfrm>
            <a:off x="627120" y="5970240"/>
            <a:ext cx="78120" cy="640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51280"/>
            <a:ext cx="9072000" cy="105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474200"/>
            <a:ext cx="9072000" cy="365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Oval 6" hidden="1"/>
          <p:cNvSpPr/>
          <p:nvPr/>
        </p:nvSpPr>
        <p:spPr>
          <a:xfrm>
            <a:off x="9323280" y="5970240"/>
            <a:ext cx="83160" cy="68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Oval 7" hidden="1"/>
          <p:cNvSpPr/>
          <p:nvPr/>
        </p:nvSpPr>
        <p:spPr>
          <a:xfrm>
            <a:off x="627120" y="5970240"/>
            <a:ext cx="83160" cy="687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51280"/>
            <a:ext cx="9072000" cy="105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504000" y="1474200"/>
            <a:ext cx="9072000" cy="365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Рисунок 208" descr=""/>
          <p:cNvPicPr/>
          <p:nvPr/>
        </p:nvPicPr>
        <p:blipFill>
          <a:blip r:embed="rId1"/>
          <a:stretch/>
        </p:blipFill>
        <p:spPr>
          <a:xfrm>
            <a:off x="1743120" y="304920"/>
            <a:ext cx="7069320" cy="108144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  <p:sp>
        <p:nvSpPr>
          <p:cNvPr id="123" name="TextBox 7"/>
          <p:cNvSpPr/>
          <p:nvPr/>
        </p:nvSpPr>
        <p:spPr>
          <a:xfrm>
            <a:off x="1642320" y="4863600"/>
            <a:ext cx="8144640" cy="38196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124" name="Picture 5" descr="sarat01"/>
          <p:cNvPicPr/>
          <p:nvPr/>
        </p:nvPicPr>
        <p:blipFill>
          <a:blip r:embed="rId2"/>
          <a:stretch/>
        </p:blipFill>
        <p:spPr>
          <a:xfrm>
            <a:off x="9033480" y="24840"/>
            <a:ext cx="680760" cy="11044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25" name="Рисунок 1" descr=""/>
          <p:cNvPicPr/>
          <p:nvPr/>
        </p:nvPicPr>
        <p:blipFill>
          <a:blip r:embed="rId3"/>
          <a:stretch/>
        </p:blipFill>
        <p:spPr>
          <a:xfrm>
            <a:off x="130680" y="98640"/>
            <a:ext cx="1663560" cy="103068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26" name="Скругленный прямоугольник 12"/>
          <p:cNvSpPr/>
          <p:nvPr/>
        </p:nvSpPr>
        <p:spPr>
          <a:xfrm>
            <a:off x="386280" y="1277280"/>
            <a:ext cx="9178200" cy="2860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Итоги проведенных контрольных (надзорных) и профилактических мероприятий. Обсуждение результатов правоприменительной практики за III квартал 2024 года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27" name="Прямоугольник 2"/>
          <p:cNvSpPr/>
          <p:nvPr/>
        </p:nvSpPr>
        <p:spPr>
          <a:xfrm>
            <a:off x="198000" y="5531040"/>
            <a:ext cx="4089600" cy="576360"/>
          </a:xfrm>
          <a:prstGeom prst="rect">
            <a:avLst/>
          </a:prstGeom>
          <a:noFill/>
          <a:ln w="0">
            <a:noFill/>
          </a:ln>
          <a:effectLst>
            <a:glow rad="546120">
              <a:srgbClr val="6076b4">
                <a:alpha val="84000"/>
              </a:srgbClr>
            </a:glow>
            <a:outerShdw algn="ctr" blurRad="38160" dir="5400000" dist="50760" rotWithShape="0" sx="1000" sy="1000">
              <a:srgbClr val="000000">
                <a:alpha val="11000"/>
              </a:srgbClr>
            </a:outerShdw>
            <a:softEdge rad="1015920"/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>
                <a:solidFill>
                  <a:srgbClr val="2c395e"/>
                </a:solidFill>
                <a:latin typeface="PT Astra Serif"/>
                <a:ea typeface="DejaVu Sans"/>
              </a:rPr>
              <a:t>Телефон: 8(8452) 49-93-17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en-US" sz="1600" spc="-1" strike="noStrike">
                <a:solidFill>
                  <a:srgbClr val="2c395e"/>
                </a:solidFill>
                <a:latin typeface="PT Astra Serif"/>
                <a:ea typeface="DejaVu Sans"/>
              </a:rPr>
              <a:t>e-mail: nadzor@minobr.saratov.gov.ru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4680000" y="4500000"/>
            <a:ext cx="5038200" cy="145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PT Astra Serif"/>
                <a:ea typeface="DejaVu Sans"/>
              </a:rPr>
              <a:t>ЖУРБИНА ЕЛЕНА ВЛАДИМИРОВНА,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1800" spc="-60" strike="noStrike">
                <a:solidFill>
                  <a:srgbClr val="000000"/>
                </a:solidFill>
                <a:latin typeface="PT Astra Serif"/>
                <a:ea typeface="Times New Roman"/>
              </a:rPr>
              <a:t>начальник отдела </a:t>
            </a:r>
            <a:r>
              <a:rPr b="1" i="1" lang="ru-RU" sz="1800" spc="-1" strike="noStrike">
                <a:solidFill>
                  <a:srgbClr val="000000"/>
                </a:solidFill>
                <a:latin typeface="PT Astra Serif"/>
                <a:ea typeface="DejaVu Sans"/>
              </a:rPr>
              <a:t>государственного надзора в сфере образования комитета по государственному контролю</a:t>
            </a:r>
            <a:r>
              <a:rPr b="0" i="1" lang="ru-RU" sz="1800" spc="-1" strike="noStrike">
                <a:solidFill>
                  <a:srgbClr val="000000"/>
                </a:solidFill>
                <a:latin typeface="PT Astra Serif"/>
                <a:ea typeface="DejaVu Sans"/>
              </a:rPr>
              <a:t> </a:t>
            </a:r>
            <a:r>
              <a:rPr b="1" i="1" lang="ru-RU" sz="1800" spc="-1" strike="noStrike">
                <a:solidFill>
                  <a:srgbClr val="000000"/>
                </a:solidFill>
                <a:latin typeface="PT Astra Serif"/>
                <a:ea typeface="DejaVu Sans"/>
              </a:rPr>
              <a:t>и надзору в сфере образования 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Box 7_ 1"/>
          <p:cNvSpPr/>
          <p:nvPr/>
        </p:nvSpPr>
        <p:spPr>
          <a:xfrm>
            <a:off x="1642320" y="4863600"/>
            <a:ext cx="8147160" cy="38448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30" name="Скругленный прямоугольник 16_ 5"/>
          <p:cNvSpPr/>
          <p:nvPr/>
        </p:nvSpPr>
        <p:spPr>
          <a:xfrm>
            <a:off x="198360" y="2754000"/>
            <a:ext cx="9716760" cy="1501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ПОЛОЖЕНИЕ О ФЕДЕРАЛЬНОМ ГОСУДАРСТВЕННОМ КОНТРОЛЕ (НАДЗОРЕ) В СФЕРЕ ОБРАЗОВАНИЯ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(ПОСТАНОВЛЕНИЕ ПРАВИТЕЛЬСТВА РФ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ОТ 25.06.2021 № 997)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1" name="Скругленный прямоугольник 16_ 6"/>
          <p:cNvSpPr/>
          <p:nvPr/>
        </p:nvSpPr>
        <p:spPr>
          <a:xfrm>
            <a:off x="195480" y="4674600"/>
            <a:ext cx="9716760" cy="896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ПОСТАНОВЛЕНИЕ ПРАВИТЕЛЬСТВА РФ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ОТ 10.03.2022 № 336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2" name="Скругленный прямоугольник 16_ 2"/>
          <p:cNvSpPr/>
          <p:nvPr/>
        </p:nvSpPr>
        <p:spPr>
          <a:xfrm>
            <a:off x="210960" y="450360"/>
            <a:ext cx="9716760" cy="19929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ФЕДЕРАЛЬНЫЙ ЗАКОН ОТ 31.05.2020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№ </a:t>
            </a: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248-ФЗ «О ГОСУДАРСТВЕННОМ КОНТРОЛЕ (НАДЗОРЕ) </a:t>
            </a:r>
            <a:br>
              <a:rPr sz="2400"/>
            </a:b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И МУНИЦИПАЛЬНОМ КОНТРОЛЕ В РОССИЙСКОЙ ФЕДЕРАЦИИ»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Box 7_ 9"/>
          <p:cNvSpPr/>
          <p:nvPr/>
        </p:nvSpPr>
        <p:spPr>
          <a:xfrm>
            <a:off x="1642680" y="4864320"/>
            <a:ext cx="8150040" cy="38700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34" name="Скругленный прямоугольник 6_ 4"/>
          <p:cNvSpPr/>
          <p:nvPr/>
        </p:nvSpPr>
        <p:spPr>
          <a:xfrm>
            <a:off x="183960" y="524520"/>
            <a:ext cx="9721080" cy="84240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1 плановая проверка в отношении Муниципального бюджетного учреждения дополнительного образования «Детская школа искусств № 8»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35" name="Скругленный прямоугольник 4_ 3"/>
          <p:cNvSpPr/>
          <p:nvPr/>
        </p:nvSpPr>
        <p:spPr>
          <a:xfrm>
            <a:off x="2650320" y="57600"/>
            <a:ext cx="5083560" cy="386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ПРОВЕДЕННЫЕ КНМ 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36" name="Скругленный прямоугольник 6_ 1"/>
          <p:cNvSpPr/>
          <p:nvPr/>
        </p:nvSpPr>
        <p:spPr>
          <a:xfrm>
            <a:off x="206640" y="1464840"/>
            <a:ext cx="9721080" cy="123552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10 внеплановых выездных проверок  по требованию прокуратуры 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Саратовской области о причинении вреда жизни и здоровью 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обучающихся по части 2 статьи 5.57 КоАП РФ 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(8 школ, 2 ДОУ)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37" name="Скругленный прямоугольник 6_ 2"/>
          <p:cNvSpPr/>
          <p:nvPr/>
        </p:nvSpPr>
        <p:spPr>
          <a:xfrm>
            <a:off x="206640" y="2800800"/>
            <a:ext cx="9721080" cy="72252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Составлено 10 актов, выдано 10 предписаний,  составлено и направлено в судебные инстанции 7 протоколов об административных правонарушениях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38" name="Скругленный прямоугольник 4_ 1"/>
          <p:cNvSpPr/>
          <p:nvPr/>
        </p:nvSpPr>
        <p:spPr>
          <a:xfrm>
            <a:off x="190440" y="5480280"/>
            <a:ext cx="9714240" cy="761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К АДМИНИСТРАТИВНОЙ ОТВЕТСТВЕННОСТИ ПРИВЛЕЧЕНО 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6 ЮРИДИЧЕСКИХ ЛИЦ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39" name="Скругленный прямоугольник 6_ 3"/>
          <p:cNvSpPr/>
          <p:nvPr/>
        </p:nvSpPr>
        <p:spPr>
          <a:xfrm>
            <a:off x="189000" y="3626640"/>
            <a:ext cx="9721080" cy="87588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отношении 3 общеобразовательных организаций  составлены определения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об отказе в связи с истечением срока давности привлечения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к административной ответственности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40" name="Скругленный прямоугольник 6_ 5"/>
          <p:cNvSpPr/>
          <p:nvPr/>
        </p:nvSpPr>
        <p:spPr>
          <a:xfrm>
            <a:off x="189000" y="4545720"/>
            <a:ext cx="9721080" cy="87588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отношении 1 общеобразовательной организации судом принято постановление о прекращении производства по делу в связи с истечением срока давности привлечения к административной ответственности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Box 7_ 12"/>
          <p:cNvSpPr/>
          <p:nvPr/>
        </p:nvSpPr>
        <p:spPr>
          <a:xfrm>
            <a:off x="1642680" y="4864320"/>
            <a:ext cx="8150040" cy="38700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42" name="Скругленный прямоугольник 6_ 6"/>
          <p:cNvSpPr/>
          <p:nvPr/>
        </p:nvSpPr>
        <p:spPr>
          <a:xfrm>
            <a:off x="236160" y="134640"/>
            <a:ext cx="9721080" cy="84240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Статья 5.57. Нарушение права на образование и предусмотренных законодательством об образовании прав и свобод обучающихся образовательных организаций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43" name="Скругленный прямоугольник 6_ 7"/>
          <p:cNvSpPr/>
          <p:nvPr/>
        </p:nvSpPr>
        <p:spPr>
          <a:xfrm>
            <a:off x="236160" y="1087200"/>
            <a:ext cx="9721080" cy="84240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Статья 19.20. Осуществление деятельности, не связанной с извлечением прибыли, с нарушением требований и условий, предусмотренных специальным разрешением (лицензией)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44" name="Скругленный прямоугольник 6_ 8"/>
          <p:cNvSpPr/>
          <p:nvPr/>
        </p:nvSpPr>
        <p:spPr>
          <a:xfrm>
            <a:off x="207720" y="2024280"/>
            <a:ext cx="9767160" cy="84240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Статья 19.30. Нарушение требований к ведению образовательной деятельности и организации образовательного процесса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45" name="Скругленный прямоугольник 6_ 9"/>
          <p:cNvSpPr/>
          <p:nvPr/>
        </p:nvSpPr>
        <p:spPr>
          <a:xfrm>
            <a:off x="210240" y="2970000"/>
            <a:ext cx="9772560" cy="11937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Статья 19.30.2. Непредставление или несвоевременное представление сведений либо нарушение порядка внесения сведений в федеральную информационную систему «Федеральный реестр сведений о документах об образовании и (или) о квалификации, документах об обучении»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46" name="Скругленный прямоугольник 6_ 10"/>
          <p:cNvSpPr/>
          <p:nvPr/>
        </p:nvSpPr>
        <p:spPr>
          <a:xfrm>
            <a:off x="183960" y="4310640"/>
            <a:ext cx="9772560" cy="187092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Статья 19.5. Невыполнение в срок законного предписания (постановления, представления, решения) органа (должностного лица), осуществляющего государственный надзор (контроль), организации, уполномоченной в соответствии с федеральными законами на осуществление государственного надзора (должностного лица), органа (должностного лица), осуществляющего муниципальный контроль)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Скругленный прямоугольник 11_ 3"/>
          <p:cNvSpPr/>
          <p:nvPr/>
        </p:nvSpPr>
        <p:spPr>
          <a:xfrm>
            <a:off x="173520" y="480960"/>
            <a:ext cx="9801000" cy="393408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             </a:t>
            </a:r>
            <a:endParaRPr b="0" lang="ru-RU" sz="2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                </a:t>
            </a:r>
            <a:endParaRPr b="0" lang="ru-RU" sz="2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          </a:t>
            </a:r>
            <a:r>
              <a:rPr b="1" lang="ru-RU" sz="2200" spc="-1" strike="noStrike" u="sng">
                <a:solidFill>
                  <a:srgbClr val="ffffff"/>
                </a:solidFill>
                <a:uFillTx/>
                <a:latin typeface="PT Astra Serif"/>
                <a:ea typeface="DejaVu Sans"/>
              </a:rPr>
              <a:t>5</a:t>
            </a: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наблюдений за соблюдением обязательных требований </a:t>
            </a:r>
            <a:endParaRPr b="0" lang="ru-RU" sz="2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                </a:t>
            </a: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отношении </a:t>
            </a:r>
            <a:r>
              <a:rPr b="1" lang="ru-RU" sz="2200" spc="-1" strike="noStrike" u="sng">
                <a:solidFill>
                  <a:srgbClr val="ffffff"/>
                </a:solidFill>
                <a:uFillTx/>
                <a:latin typeface="PT Astra Serif"/>
                <a:ea typeface="DejaVu Sans"/>
              </a:rPr>
              <a:t>1331</a:t>
            </a: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образовательной организации:</a:t>
            </a:r>
            <a:endParaRPr b="0" lang="ru-RU" sz="22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  </a:t>
            </a: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структура официальных сайтов учреждений СПО;</a:t>
            </a:r>
            <a:endParaRPr b="0" lang="ru-RU" sz="21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 </a:t>
            </a: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структура официальных сайтов учреждений, реализующих программы профессиональной подготовки водителей автотранспортных средств;</a:t>
            </a:r>
            <a:br>
              <a:rPr sz="2100"/>
            </a:b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  - внесение сведений в ФИС ФРДО;</a:t>
            </a:r>
            <a:endParaRPr b="0" lang="ru-RU" sz="21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</a:t>
            </a: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информационная открытость образовательной организации  в части размещения отчета о результатах самообследования, </a:t>
            </a: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Calibri"/>
              </a:rPr>
              <a:t>о закреплении образовательных организаций за соответственно конкретными территориями;</a:t>
            </a:r>
            <a:endParaRPr b="0" lang="ru-RU" sz="21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</a:t>
            </a: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- структура официальных сайтов учреждений, реализующих дополнительные общеобразовательные программы программы</a:t>
            </a:r>
            <a:endParaRPr b="0" lang="ru-RU" sz="21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48" name="Скругленный прямоугольник 14_ 2"/>
          <p:cNvSpPr/>
          <p:nvPr/>
        </p:nvSpPr>
        <p:spPr>
          <a:xfrm>
            <a:off x="2433240" y="86760"/>
            <a:ext cx="5535000" cy="3016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МОНИТОРИНГ БЕЗОПАСНОСТИ 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49" name="Скругленный прямоугольник 14_ 1"/>
          <p:cNvSpPr/>
          <p:nvPr/>
        </p:nvSpPr>
        <p:spPr>
          <a:xfrm>
            <a:off x="2199600" y="4661640"/>
            <a:ext cx="5708160" cy="3016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ОБЪЯВЛЕНО 331 ПРЕДОСТЕРЕЖЕНИЕ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50" name="Скругленный прямоугольник 14_ 3"/>
          <p:cNvSpPr/>
          <p:nvPr/>
        </p:nvSpPr>
        <p:spPr>
          <a:xfrm>
            <a:off x="450360" y="5158080"/>
            <a:ext cx="9212040" cy="9885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С 01.09.2024  вступил в  силу приказ Рособрнадзора от 4 августа 2023 года № 1493 «Об утверждении требований к структуре официального сайта в сети Интернет»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Box 7_ 13"/>
          <p:cNvSpPr/>
          <p:nvPr/>
        </p:nvSpPr>
        <p:spPr>
          <a:xfrm>
            <a:off x="1642320" y="4863600"/>
            <a:ext cx="8147160" cy="38448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52" name="Скругленный прямоугольник 6_ 11"/>
          <p:cNvSpPr/>
          <p:nvPr/>
        </p:nvSpPr>
        <p:spPr>
          <a:xfrm>
            <a:off x="467640" y="742320"/>
            <a:ext cx="9108360" cy="114444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 u="sng">
                <a:solidFill>
                  <a:srgbClr val="ffffff"/>
                </a:solidFill>
                <a:uFillTx/>
                <a:latin typeface="PT Astra Serif"/>
                <a:ea typeface="DejaVu Sans"/>
              </a:rPr>
              <a:t>120</a:t>
            </a: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ПРОФИЛАКТИЧЕСКИХ ВИЗИТОВ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(89 обязательных, 31 по инициативе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контролируемых лиц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53" name="Скругленный прямоугольник 4_ 4"/>
          <p:cNvSpPr/>
          <p:nvPr/>
        </p:nvSpPr>
        <p:spPr>
          <a:xfrm>
            <a:off x="493200" y="52560"/>
            <a:ext cx="9065520" cy="6217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РЕАЛИЗАЦИЯ ПРОГРАММЫ ПРОФИЛАКТИКИ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ЗА 9 МЕСЯЦЕВ  2024 ГОДА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54" name="Скругленный прямоугольник 9_ 3"/>
          <p:cNvSpPr/>
          <p:nvPr/>
        </p:nvSpPr>
        <p:spPr>
          <a:xfrm>
            <a:off x="481320" y="1996920"/>
            <a:ext cx="9033840" cy="7617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КОНСУЛЬТИРОВАНИЕ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(485 консультаций)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55" name="Скругленный прямоугольник 9_ 4"/>
          <p:cNvSpPr/>
          <p:nvPr/>
        </p:nvSpPr>
        <p:spPr>
          <a:xfrm>
            <a:off x="489960" y="2860200"/>
            <a:ext cx="9042480" cy="9273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ИНФОРМИРОВАНИЕ 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(73)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56" name="Скругленный прямоугольник 9_ 1"/>
          <p:cNvSpPr/>
          <p:nvPr/>
        </p:nvSpPr>
        <p:spPr>
          <a:xfrm>
            <a:off x="533160" y="3896640"/>
            <a:ext cx="6469920" cy="228492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 u="sng">
                <a:solidFill>
                  <a:srgbClr val="ffffff"/>
                </a:solidFill>
                <a:uFillTx/>
                <a:latin typeface="PT Astra Serif"/>
                <a:ea typeface="DejaVu Sans"/>
              </a:rPr>
              <a:t>Перечень нормативных правовых актов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000" spc="-1" strike="noStrike" u="sng">
                <a:solidFill>
                  <a:srgbClr val="ffffff"/>
                </a:solidFill>
                <a:uFillTx/>
                <a:latin typeface="PT Astra Serif"/>
                <a:ea typeface="DejaVu Sans"/>
              </a:rPr>
              <a:t>(их отдельных положений), содержащих обязательные требования, оценка соблюдения которых осуществляется в рамках федерального государственного контроля (надзора) в сфере образования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57" name="" descr=""/>
          <p:cNvPicPr/>
          <p:nvPr/>
        </p:nvPicPr>
        <p:blipFill>
          <a:blip r:embed="rId1"/>
          <a:stretch/>
        </p:blipFill>
        <p:spPr>
          <a:xfrm>
            <a:off x="7004160" y="3931560"/>
            <a:ext cx="2190600" cy="2187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Box 7_ 2"/>
          <p:cNvSpPr/>
          <p:nvPr/>
        </p:nvSpPr>
        <p:spPr>
          <a:xfrm>
            <a:off x="1642320" y="4863600"/>
            <a:ext cx="8147160" cy="38448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59" name="Скругленный прямоугольник 6_ 12"/>
          <p:cNvSpPr/>
          <p:nvPr/>
        </p:nvSpPr>
        <p:spPr>
          <a:xfrm>
            <a:off x="199080" y="872280"/>
            <a:ext cx="7065000" cy="226980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целях общественного обсуждения проект Программы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профилактики размещен на официальном сайте министерства образования в сети «Интернет»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60" name="Скругленный прямоугольник 4_ 2"/>
          <p:cNvSpPr/>
          <p:nvPr/>
        </p:nvSpPr>
        <p:spPr>
          <a:xfrm>
            <a:off x="493200" y="52560"/>
            <a:ext cx="9065520" cy="6217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ПРОЕКТ ПРОГРАММЫ ПРОФИЛАКТИКИ НА 2025 ГОД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</p:txBody>
      </p:sp>
      <p:pic>
        <p:nvPicPr>
          <p:cNvPr id="161" name="" descr=""/>
          <p:cNvPicPr/>
          <p:nvPr/>
        </p:nvPicPr>
        <p:blipFill>
          <a:blip r:embed="rId1"/>
          <a:stretch/>
        </p:blipFill>
        <p:spPr>
          <a:xfrm>
            <a:off x="8130960" y="1114200"/>
            <a:ext cx="1748160" cy="1748160"/>
          </a:xfrm>
          <a:prstGeom prst="rect">
            <a:avLst/>
          </a:prstGeom>
          <a:ln w="0">
            <a:noFill/>
          </a:ln>
        </p:spPr>
      </p:pic>
      <p:sp>
        <p:nvSpPr>
          <p:cNvPr id="162" name="Скругленный прямоугольник 6_ 13"/>
          <p:cNvSpPr/>
          <p:nvPr/>
        </p:nvSpPr>
        <p:spPr>
          <a:xfrm>
            <a:off x="225000" y="3463200"/>
            <a:ext cx="9420120" cy="244980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Общественное обсуждение проводится в период </a:t>
            </a:r>
            <a:br>
              <a:rPr sz="2800"/>
            </a:b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 1 октября по 1 ноября текущего года.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</a:t>
            </a: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Замечания и предложения можно присылать </a:t>
            </a:r>
            <a:br>
              <a:rPr sz="2800"/>
            </a:b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на электронную почту nadzor@minobr.saratov.gov.ru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7368840" y="1550160"/>
            <a:ext cx="665640" cy="87336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0">
            <a:solidFill>
              <a:srgbClr val="2c395e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Box 7_ 3"/>
          <p:cNvSpPr/>
          <p:nvPr/>
        </p:nvSpPr>
        <p:spPr>
          <a:xfrm>
            <a:off x="1642320" y="4863600"/>
            <a:ext cx="8147160" cy="38448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65" name="Скругленный прямоугольник 4_ 5"/>
          <p:cNvSpPr/>
          <p:nvPr/>
        </p:nvSpPr>
        <p:spPr>
          <a:xfrm>
            <a:off x="493200" y="52560"/>
            <a:ext cx="9065520" cy="6217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РИСК-ОРИЕНТИРОВАННЫЙ ПОДХОД В ФЕДЕРАЛЬНОМ ГОСУДАРСТВЕННОМ КОНТРОЛЕ (НАДЗОРЕ) В СФЕРЕ ОБРАЗОВАНИЯ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</p:txBody>
      </p:sp>
      <p:sp>
        <p:nvSpPr>
          <p:cNvPr id="166" name="Скругленный прямоугольник 6_ 15"/>
          <p:cNvSpPr/>
          <p:nvPr/>
        </p:nvSpPr>
        <p:spPr>
          <a:xfrm>
            <a:off x="251280" y="891360"/>
            <a:ext cx="2891160" cy="100404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5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ВЫСОКИЙ РИСК</a:t>
            </a:r>
            <a:endParaRPr b="0" lang="ru-RU" sz="15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5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(плановые проверки 1 раз в 3 года, обязательный профилактический визит)</a:t>
            </a:r>
            <a:endParaRPr b="0" lang="ru-RU" sz="1500" spc="-1" strike="noStrike">
              <a:latin typeface="Arial"/>
            </a:endParaRPr>
          </a:p>
        </p:txBody>
      </p:sp>
      <p:sp>
        <p:nvSpPr>
          <p:cNvPr id="167" name="Скругленный прямоугольник 6_ 14"/>
          <p:cNvSpPr/>
          <p:nvPr/>
        </p:nvSpPr>
        <p:spPr>
          <a:xfrm>
            <a:off x="3498120" y="902520"/>
            <a:ext cx="2995200" cy="100404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СРЕДНИЙ РИСК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(плановые проверки 1 раз </a:t>
            </a:r>
            <a:br>
              <a:rPr sz="1600"/>
            </a:b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4 года)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68" name="Скругленный прямоугольник 6_ 16"/>
          <p:cNvSpPr/>
          <p:nvPr/>
        </p:nvSpPr>
        <p:spPr>
          <a:xfrm>
            <a:off x="6736680" y="905040"/>
            <a:ext cx="3003840" cy="100404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63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5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НИЗКИЙ РИСК</a:t>
            </a:r>
            <a:endParaRPr b="0" lang="ru-RU" sz="15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5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(плановые проверки не проводятся)</a:t>
            </a:r>
            <a:endParaRPr b="0" lang="ru-RU" sz="1500" spc="-1" strike="noStrike">
              <a:latin typeface="Arial"/>
            </a:endParaRPr>
          </a:p>
        </p:txBody>
      </p:sp>
      <p:graphicFrame>
        <p:nvGraphicFramePr>
          <p:cNvPr id="169" name=""/>
          <p:cNvGraphicFramePr/>
          <p:nvPr/>
        </p:nvGraphicFramePr>
        <p:xfrm>
          <a:off x="319320" y="2201040"/>
          <a:ext cx="9352440" cy="3912120"/>
        </p:xfrm>
        <a:graphic>
          <a:graphicData uri="http://schemas.openxmlformats.org/drawingml/2006/table">
            <a:tbl>
              <a:tblPr/>
              <a:tblGrid>
                <a:gridCol w="3438720"/>
                <a:gridCol w="5914080"/>
              </a:tblGrid>
              <a:tr h="977400"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PT Astra Serif"/>
                          <a:ea typeface="Microsoft YaHei"/>
                        </a:rPr>
                        <a:t>ЕЖЕГОДНО — ДО 1 ДЕКАБРЯ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</a:lnL>
                    <a:lnR w="7200">
                      <a:solidFill>
                        <a:srgbClr val="000000"/>
                      </a:solidFill>
                    </a:lnR>
                    <a:lnT w="7200">
                      <a:solidFill>
                        <a:srgbClr val="000000"/>
                      </a:solidFill>
                    </a:lnT>
                    <a:lnB w="72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PT Astra Serif"/>
                        </a:rPr>
                        <a:t>ОЦЕНКА ДОБРОСОВЕСТНОСТИ КОНТРОЛИРУЕМЫХ ЛИЦ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</a:lnL>
                    <a:lnR w="7200">
                      <a:solidFill>
                        <a:srgbClr val="000000"/>
                      </a:solidFill>
                    </a:lnR>
                    <a:lnT w="7200">
                      <a:solidFill>
                        <a:srgbClr val="000000"/>
                      </a:solidFill>
                    </a:lnT>
                    <a:lnB w="72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77400"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PT Astra Serif"/>
                        </a:rPr>
                        <a:t>ЕЖЕГОДНО — ДО 13 СЕНТЯБРЯ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</a:lnL>
                    <a:lnR w="7200">
                      <a:solidFill>
                        <a:srgbClr val="000000"/>
                      </a:solidFill>
                    </a:lnR>
                    <a:lnT w="7200">
                      <a:solidFill>
                        <a:srgbClr val="000000"/>
                      </a:solidFill>
                    </a:lnT>
                    <a:lnB w="72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PT Astra Serif"/>
                        </a:rPr>
                        <a:t>ОТНЕСЕНИЕ ОБЪЕКТОВ КОНТРОЛЯ К КАТЕГОРИЯМ РИСКА ПРИЧИНЕНИЯ ВРЕДА (УЩЕРБА) ОХРАНЯЕМЫМ ЗАКОНОМ ЦЕННОСТЯМ (ЕЖЕГОДНО)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</a:lnL>
                    <a:lnR w="7200">
                      <a:solidFill>
                        <a:srgbClr val="000000"/>
                      </a:solidFill>
                    </a:lnR>
                    <a:lnT w="7200">
                      <a:solidFill>
                        <a:srgbClr val="000000"/>
                      </a:solidFill>
                    </a:lnT>
                    <a:lnB w="72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77400"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PT Astra Serif"/>
                        </a:rPr>
                        <a:t>ЕЖЕГОДНО — ДО 1 ОКТЯБРЯ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</a:lnL>
                    <a:lnR w="7200">
                      <a:solidFill>
                        <a:srgbClr val="000000"/>
                      </a:solidFill>
                    </a:lnR>
                    <a:lnT w="7200">
                      <a:solidFill>
                        <a:srgbClr val="000000"/>
                      </a:solidFill>
                    </a:lnT>
                    <a:lnB w="72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PT Astra Serif"/>
                        </a:rPr>
                        <a:t>ФОРМИРОВАНИЕ ПЛАНА ПРОВЕДЕНИЯ ПЛАНОВЫХ КОНТРОЛЬНЫХ (НАДЗОРНЫХ) МЕРОПРИЯТИЙ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</a:lnL>
                    <a:lnR w="7200">
                      <a:solidFill>
                        <a:srgbClr val="000000"/>
                      </a:solidFill>
                    </a:lnR>
                    <a:lnT w="7200">
                      <a:solidFill>
                        <a:srgbClr val="000000"/>
                      </a:solidFill>
                    </a:lnT>
                    <a:lnB w="72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80280"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PT Astra Serif"/>
                        </a:rPr>
                        <a:t>ЕЖЕГОДНО — ДО 1 ОКТЯБРЯ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</a:lnL>
                    <a:lnR w="7200">
                      <a:solidFill>
                        <a:srgbClr val="000000"/>
                      </a:solidFill>
                    </a:lnR>
                    <a:lnT w="7200">
                      <a:solidFill>
                        <a:srgbClr val="000000"/>
                      </a:solidFill>
                    </a:lnT>
                    <a:lnB w="72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ru-RU" sz="1500" spc="-1" strike="noStrike">
                          <a:solidFill>
                            <a:srgbClr val="000000"/>
                          </a:solidFill>
                          <a:latin typeface="PT Astra Serif"/>
                          <a:ea typeface="Microsoft YaHei"/>
                        </a:rPr>
                        <a:t>РАЗМЕЩЕНИЕ ПРОЕКТА ПРОГРАММЫ ПРОФИЛАКТИКИ РИСКА ПРИЧИНЕНИЯ ВРЕДА (УЩЕРБА) ОХРАНЯЕМЫМ ЗАКОНОМ ЦЕННОСТЯМ НА ОФИЦИАЛЬНОМ САЙТЕ ДЛЯ ОБЩЕСТВЕННОГО ОБСУЖДЕНИЯ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ctr" marL="36000" marR="36000">
                    <a:lnL w="7200">
                      <a:solidFill>
                        <a:srgbClr val="000000"/>
                      </a:solidFill>
                    </a:lnL>
                    <a:lnR w="7200">
                      <a:solidFill>
                        <a:srgbClr val="000000"/>
                      </a:solidFill>
                    </a:lnR>
                    <a:lnT w="7200">
                      <a:solidFill>
                        <a:srgbClr val="000000"/>
                      </a:solidFill>
                    </a:lnT>
                    <a:lnB w="72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Рисунок 329" descr=""/>
          <p:cNvPicPr/>
          <p:nvPr/>
        </p:nvPicPr>
        <p:blipFill>
          <a:blip r:embed="rId1"/>
          <a:stretch/>
        </p:blipFill>
        <p:spPr>
          <a:xfrm>
            <a:off x="1743120" y="323640"/>
            <a:ext cx="7069320" cy="82908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  <p:sp>
        <p:nvSpPr>
          <p:cNvPr id="171" name="TextBox 7"/>
          <p:cNvSpPr/>
          <p:nvPr/>
        </p:nvSpPr>
        <p:spPr>
          <a:xfrm>
            <a:off x="1642320" y="4863600"/>
            <a:ext cx="8144640" cy="38196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172" name="Picture 5" descr="sarat01"/>
          <p:cNvPicPr/>
          <p:nvPr/>
        </p:nvPicPr>
        <p:blipFill>
          <a:blip r:embed="rId2"/>
          <a:stretch/>
        </p:blipFill>
        <p:spPr>
          <a:xfrm>
            <a:off x="8853480" y="24840"/>
            <a:ext cx="828360" cy="110448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73" name="Рисунок 1" descr=""/>
          <p:cNvPicPr/>
          <p:nvPr/>
        </p:nvPicPr>
        <p:blipFill>
          <a:blip r:embed="rId3"/>
          <a:stretch/>
        </p:blipFill>
        <p:spPr>
          <a:xfrm>
            <a:off x="64080" y="98640"/>
            <a:ext cx="1663560" cy="103068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74" name="Скругленный прямоугольник 3"/>
          <p:cNvSpPr/>
          <p:nvPr/>
        </p:nvSpPr>
        <p:spPr>
          <a:xfrm>
            <a:off x="753480" y="1297080"/>
            <a:ext cx="8795520" cy="144144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>
            <a:solidFill>
              <a:srgbClr val="475785"/>
            </a:solidFill>
            <a:round/>
          </a:ln>
          <a:effectLst>
            <a:outerShdw dir="2700000" dist="203646">
              <a:srgbClr val="808080"/>
            </a:outerShdw>
          </a:effectLst>
          <a:scene3d>
            <a:camera prst="orthographicFront"/>
            <a:lightRig dir="t" rig="threePt"/>
          </a:scene3d>
          <a:sp3d>
            <a:bevelT prst="convex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/>
              <a:lightRig dir="t" rig="threePt"/>
            </a:scene3d>
            <a:sp3d>
              <a:bevelT prst="convex" w="1270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Адрес: 410002, г. Саратов, ул. Соляная, 15.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Тел. 8 (845 2) 49-93-17; 49-92-48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E-mail: </a:t>
            </a:r>
            <a:r>
              <a:rPr b="1" lang="en-US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nadzor@minobr.saratov.gov.ru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75" name="Скругленный прямоугольник 5"/>
          <p:cNvSpPr/>
          <p:nvPr/>
        </p:nvSpPr>
        <p:spPr>
          <a:xfrm>
            <a:off x="1642320" y="3083040"/>
            <a:ext cx="7271640" cy="78012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>
            <a:solidFill>
              <a:srgbClr val="475785"/>
            </a:solidFill>
            <a:round/>
          </a:ln>
          <a:effectLst>
            <a:outerShdw dir="2700000" dist="203646">
              <a:srgbClr val="808080"/>
            </a:outerShdw>
          </a:effectLst>
          <a:scene3d>
            <a:camera prst="orthographicFront"/>
            <a:lightRig dir="t" rig="threePt"/>
          </a:scene3d>
          <a:sp3d>
            <a:bevelT prst="convex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/>
              <a:lightRig dir="t" rig="threePt"/>
            </a:scene3d>
            <a:sp3d>
              <a:bevelT prst="convex" w="1270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Сайт: </a:t>
            </a:r>
            <a:r>
              <a:rPr b="1" lang="en-US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minobr.saratov.gov.ru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76" name="Рисунок 335" descr=""/>
          <p:cNvPicPr/>
          <p:nvPr/>
        </p:nvPicPr>
        <p:blipFill>
          <a:blip r:embed="rId4"/>
          <a:stretch/>
        </p:blipFill>
        <p:spPr>
          <a:xfrm>
            <a:off x="360" y="4352040"/>
            <a:ext cx="10069920" cy="193824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</p:spTree>
  </p:cSld>
  <mc:AlternateContent>
    <mc:Choice Requires="p14">
      <p:transition spd="med" p14:dur="800"/>
    </mc:Choice>
    <mc:Fallback>
      <p:transition spd="med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5458</TotalTime>
  <Application>LibreOffice/7.3.5.2$Windows_X86_64 LibreOffice_project/184fe81b8c8c30d8b5082578aee2fed2ea847c01</Application>
  <AppVersion>15.0000</AppVersion>
  <Words>702</Words>
  <Paragraphs>105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2017-10-21T08:14:02Z</dcterms:created>
  <dc:creator>NEROZYA ELENA</dc:creator>
  <dc:description/>
  <dc:language>ru-RU</dc:language>
  <cp:lastModifiedBy/>
  <cp:lastPrinted>2023-12-27T12:37:10Z</cp:lastPrinted>
  <dcterms:modified xsi:type="dcterms:W3CDTF">2024-09-30T12:47:25Z</dcterms:modified>
  <cp:revision>686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16</vt:i4>
  </property>
</Properties>
</file>