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media/image1.wmf" ContentType="image/x-wmf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wmf" ContentType="image/x-wmf"/>
  <Override PartName="/ppt/media/image7.png" ContentType="image/png"/>
  <Override PartName="/ppt/media/image8.png" ContentType="image/png"/>
  <Override PartName="/ppt/media/image9.wmf" ContentType="image/x-wmf"/>
  <Override PartName="/ppt/media/image10.png" ContentType="image/png"/>
  <Override PartName="/ppt/media/image22.wmf" ContentType="image/x-wmf"/>
  <Override PartName="/ppt/media/image11.png" ContentType="image/png"/>
  <Override PartName="/ppt/media/image12.png" ContentType="image/png"/>
  <Override PartName="/ppt/media/image13.png" ContentType="image/png"/>
  <Override PartName="/ppt/media/image14.png" ContentType="image/png"/>
  <Override PartName="/ppt/media/image15.png" ContentType="image/png"/>
  <Override PartName="/ppt/media/image16.png" ContentType="image/png"/>
  <Override PartName="/ppt/media/image17.png" ContentType="image/png"/>
  <Override PartName="/ppt/media/image18.png" ContentType="image/png"/>
  <Override PartName="/ppt/media/image19.png" ContentType="image/png"/>
  <Override PartName="/ppt/media/image20.png" ContentType="image/png"/>
  <Override PartName="/ppt/media/image21.png" ContentType="image/png"/>
  <Override PartName="/ppt/media/image23.png" ContentType="image/png"/>
  <Override PartName="/ppt/media/image24.png" ContentType="image/png"/>
  <Override PartName="/ppt/media/image25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2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8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9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1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2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6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7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8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9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gradFill rotWithShape="0">
          <a:gsLst>
            <a:gs pos="0">
              <a:srgbClr val="ccd2e9">
                <a:alpha val="72156"/>
              </a:srgbClr>
            </a:gs>
            <a:gs pos="100000">
              <a:srgbClr val="ffffff"/>
            </a:gs>
          </a:gsLst>
          <a:lin ang="27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Oval 6" hidden="1"/>
          <p:cNvSpPr/>
          <p:nvPr/>
        </p:nvSpPr>
        <p:spPr>
          <a:xfrm>
            <a:off x="8457840" y="6499440"/>
            <a:ext cx="76320" cy="7632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>
            <a:outerShdw dir="2700000" dist="203646">
              <a:srgbClr val="80808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" name="Oval 7" hidden="1"/>
          <p:cNvSpPr/>
          <p:nvPr/>
        </p:nvSpPr>
        <p:spPr>
          <a:xfrm>
            <a:off x="569160" y="6499440"/>
            <a:ext cx="76320" cy="7632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>
            <a:outerShdw dir="2700000" dist="203646">
              <a:srgbClr val="80808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ru-RU" sz="4400" spc="-1" strike="noStrike"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gradFill rotWithShape="0">
          <a:gsLst>
            <a:gs pos="0">
              <a:srgbClr val="ccd2e9">
                <a:alpha val="72156"/>
              </a:srgbClr>
            </a:gs>
            <a:gs pos="100000">
              <a:srgbClr val="ffffff"/>
            </a:gs>
          </a:gsLst>
          <a:lin ang="27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Oval 6" hidden="1"/>
          <p:cNvSpPr/>
          <p:nvPr/>
        </p:nvSpPr>
        <p:spPr>
          <a:xfrm>
            <a:off x="8457840" y="6499440"/>
            <a:ext cx="76320" cy="7632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>
            <a:outerShdw dir="2700000" dist="203646">
              <a:srgbClr val="80808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1" name="Oval 7" hidden="1"/>
          <p:cNvSpPr/>
          <p:nvPr/>
        </p:nvSpPr>
        <p:spPr>
          <a:xfrm>
            <a:off x="569160" y="6499440"/>
            <a:ext cx="76320" cy="7632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>
            <a:outerShdw dir="2700000" dist="203646">
              <a:srgbClr val="80808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ru-RU" sz="4400" spc="-1" strike="noStrike"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wmf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22.wmf"/><Relationship Id="rId2" Type="http://schemas.openxmlformats.org/officeDocument/2006/relationships/image" Target="../media/image23.png"/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5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png"/><Relationship Id="rId3" Type="http://schemas.openxmlformats.org/officeDocument/2006/relationships/image" Target="../media/image6.wmf"/><Relationship Id="rId4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image" Target="../media/image8.png"/><Relationship Id="rId3" Type="http://schemas.openxmlformats.org/officeDocument/2006/relationships/image" Target="../media/image9.wmf"/><Relationship Id="rId4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image" Target="../media/image11.png"/><Relationship Id="rId3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2.png"/><Relationship Id="rId2" Type="http://schemas.openxmlformats.org/officeDocument/2006/relationships/image" Target="../media/image13.png"/><Relationship Id="rId3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4.png"/><Relationship Id="rId2" Type="http://schemas.openxmlformats.org/officeDocument/2006/relationships/image" Target="../media/image15.png"/><Relationship Id="rId3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6.png"/><Relationship Id="rId2" Type="http://schemas.openxmlformats.org/officeDocument/2006/relationships/image" Target="../media/image17.png"/><Relationship Id="rId3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8.png"/><Relationship Id="rId2" Type="http://schemas.openxmlformats.org/officeDocument/2006/relationships/image" Target="../media/image19.png"/><Relationship Id="rId3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20.png"/><Relationship Id="rId2" Type="http://schemas.openxmlformats.org/officeDocument/2006/relationships/image" Target="../media/image21.png"/><Relationship Id="rId3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Рисунок 208" descr=""/>
          <p:cNvPicPr/>
          <p:nvPr/>
        </p:nvPicPr>
        <p:blipFill>
          <a:blip r:embed="rId1"/>
          <a:stretch/>
        </p:blipFill>
        <p:spPr>
          <a:xfrm>
            <a:off x="1581480" y="256320"/>
            <a:ext cx="6418440" cy="1183320"/>
          </a:xfrm>
          <a:prstGeom prst="rect">
            <a:avLst/>
          </a:prstGeom>
          <a:ln w="0">
            <a:noFill/>
          </a:ln>
          <a:effectLst>
            <a:outerShdw blurRad="25560" dir="2700000" dist="101823">
              <a:srgbClr val="b4c7dc"/>
            </a:outerShdw>
          </a:effectLst>
        </p:spPr>
      </p:pic>
      <p:sp>
        <p:nvSpPr>
          <p:cNvPr id="81" name="TextBox 7"/>
          <p:cNvSpPr/>
          <p:nvPr/>
        </p:nvSpPr>
        <p:spPr>
          <a:xfrm>
            <a:off x="1490040" y="5294880"/>
            <a:ext cx="7394040" cy="422640"/>
          </a:xfrm>
          <a:prstGeom prst="rect">
            <a:avLst/>
          </a:prstGeom>
          <a:noFill/>
          <a:ln w="0">
            <a:noFill/>
          </a:ln>
          <a:effectLst>
            <a:outerShdw dir="2700000" dist="203646">
              <a:srgbClr val="808080"/>
            </a:outerShdw>
          </a:effectLst>
        </p:spPr>
        <p:style>
          <a:lnRef idx="0"/>
          <a:fillRef idx="0"/>
          <a:effectRef idx="0"/>
          <a:fontRef idx="minor"/>
        </p:style>
      </p:sp>
      <p:pic>
        <p:nvPicPr>
          <p:cNvPr id="82" name="Picture 5" descr="sarat01"/>
          <p:cNvPicPr/>
          <p:nvPr/>
        </p:nvPicPr>
        <p:blipFill>
          <a:blip r:embed="rId2"/>
          <a:stretch/>
        </p:blipFill>
        <p:spPr>
          <a:xfrm>
            <a:off x="8031600" y="27360"/>
            <a:ext cx="757080" cy="1208880"/>
          </a:xfrm>
          <a:prstGeom prst="rect">
            <a:avLst/>
          </a:prstGeom>
          <a:ln w="9525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</p:pic>
      <p:pic>
        <p:nvPicPr>
          <p:cNvPr id="83" name="Рисунок 1" descr=""/>
          <p:cNvPicPr/>
          <p:nvPr/>
        </p:nvPicPr>
        <p:blipFill>
          <a:blip r:embed="rId3"/>
          <a:stretch/>
        </p:blipFill>
        <p:spPr>
          <a:xfrm>
            <a:off x="58320" y="108000"/>
            <a:ext cx="1514880" cy="1128240"/>
          </a:xfrm>
          <a:prstGeom prst="rect">
            <a:avLst/>
          </a:prstGeom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</p:pic>
      <p:sp>
        <p:nvSpPr>
          <p:cNvPr id="84" name="Скругленный прямоугольник 12"/>
          <p:cNvSpPr/>
          <p:nvPr/>
        </p:nvSpPr>
        <p:spPr>
          <a:xfrm>
            <a:off x="900000" y="1260000"/>
            <a:ext cx="7768440" cy="4457520"/>
          </a:xfrm>
          <a:prstGeom prst="roundRect">
            <a:avLst>
              <a:gd name="adj" fmla="val 16667"/>
            </a:avLst>
          </a:prstGeom>
          <a:solidFill>
            <a:schemeClr val="accent1">
              <a:alpha val="71000"/>
            </a:schemeClr>
          </a:solidFill>
          <a:ln>
            <a:noFill/>
          </a:ln>
          <a:effectLst>
            <a:outerShdw algn="ctr" blurRad="44280" dir="5400000" dist="2808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prst="convex"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  <a:scene3d>
              <a:camera prst="orthographicFront">
                <a:rot lat="0" lon="0" rev="0"/>
              </a:camera>
              <a:lightRig dir="t" rig="balanced">
                <a:rot lat="0" lon="0" rev="8700000"/>
              </a:lightRig>
            </a:scene3d>
            <a:sp3d>
              <a:bevelT prst="convex" w="190500" h="38100"/>
            </a:sp3d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ru-RU" sz="4000" spc="-1" strike="noStrike">
                <a:solidFill>
                  <a:srgbClr val="ffffff"/>
                </a:solidFill>
                <a:latin typeface="PT Astra Serif"/>
                <a:ea typeface="DejaVu Sans"/>
              </a:rPr>
              <a:t>Создание безопасных условий обучения, организация пропускного режима образовательной организацией</a:t>
            </a:r>
            <a:endParaRPr b="0" lang="ru-RU" sz="4000" spc="-1" strike="noStrike">
              <a:latin typeface="Arial"/>
            </a:endParaRPr>
          </a:p>
        </p:txBody>
      </p:sp>
      <p:sp>
        <p:nvSpPr>
          <p:cNvPr id="85" name="Прямоугольник 2"/>
          <p:cNvSpPr/>
          <p:nvPr/>
        </p:nvSpPr>
        <p:spPr>
          <a:xfrm>
            <a:off x="179640" y="6021360"/>
            <a:ext cx="3715200" cy="576360"/>
          </a:xfrm>
          <a:prstGeom prst="rect">
            <a:avLst/>
          </a:prstGeom>
          <a:noFill/>
          <a:ln w="0">
            <a:noFill/>
          </a:ln>
          <a:effectLst>
            <a:glow rad="546120">
              <a:srgbClr val="6076b4">
                <a:alpha val="84000"/>
              </a:srgbClr>
            </a:glow>
            <a:outerShdw algn="ctr" blurRad="38160" dir="5400000" dist="50760" rotWithShape="0" sx="1000" sy="1000">
              <a:srgbClr val="000000">
                <a:alpha val="11000"/>
              </a:srgbClr>
            </a:outerShdw>
            <a:softEdge rad="1015920"/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  <a:tabLst>
                <a:tab algn="l" pos="408240"/>
              </a:tabLst>
            </a:pPr>
            <a:r>
              <a:rPr b="1" lang="ru-RU" sz="1600" spc="-1" strike="noStrike">
                <a:solidFill>
                  <a:srgbClr val="2c395e"/>
                </a:solidFill>
                <a:latin typeface="PT Astra Serif"/>
                <a:ea typeface="DejaVu Sans"/>
              </a:rPr>
              <a:t>Телефон: 8(8452) 49-93-17</a:t>
            </a:r>
            <a:endParaRPr b="0" lang="ru-RU" sz="16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408240"/>
              </a:tabLst>
            </a:pPr>
            <a:r>
              <a:rPr b="1" lang="en-US" sz="1600" spc="-1" strike="noStrike">
                <a:solidFill>
                  <a:srgbClr val="2c395e"/>
                </a:solidFill>
                <a:latin typeface="PT Astra Serif"/>
                <a:ea typeface="DejaVu Sans"/>
              </a:rPr>
              <a:t>e-mail: nadzor@minobr.saratov.gov.ru</a:t>
            </a:r>
            <a:endParaRPr b="0" lang="ru-RU" sz="1600" spc="-1" strike="noStrike">
              <a:latin typeface="Arial"/>
            </a:endParaRPr>
          </a:p>
        </p:txBody>
      </p:sp>
    </p:spTree>
  </p:cSld>
  <mc:AlternateContent>
    <mc:Choice Requires="p14">
      <p:transition spd="med" p14:dur="800"/>
    </mc:Choice>
    <mc:Fallback>
      <p:transition spd="med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" name="Рисунок 329" descr=""/>
          <p:cNvPicPr/>
          <p:nvPr/>
        </p:nvPicPr>
        <p:blipFill>
          <a:blip r:embed="rId1"/>
          <a:stretch/>
        </p:blipFill>
        <p:spPr>
          <a:xfrm>
            <a:off x="1581480" y="352800"/>
            <a:ext cx="6418440" cy="909000"/>
          </a:xfrm>
          <a:prstGeom prst="rect">
            <a:avLst/>
          </a:prstGeom>
          <a:ln w="0">
            <a:noFill/>
          </a:ln>
          <a:effectLst>
            <a:outerShdw blurRad="25560" dir="2700000" dist="101823">
              <a:srgbClr val="b4c7dc"/>
            </a:outerShdw>
          </a:effectLst>
        </p:spPr>
      </p:pic>
      <p:sp>
        <p:nvSpPr>
          <p:cNvPr id="150" name="TextBox 7"/>
          <p:cNvSpPr/>
          <p:nvPr/>
        </p:nvSpPr>
        <p:spPr>
          <a:xfrm>
            <a:off x="1490040" y="5294880"/>
            <a:ext cx="7394040" cy="422640"/>
          </a:xfrm>
          <a:prstGeom prst="rect">
            <a:avLst/>
          </a:prstGeom>
          <a:noFill/>
          <a:ln w="0">
            <a:noFill/>
          </a:ln>
          <a:effectLst>
            <a:outerShdw dir="2700000" dist="203646">
              <a:srgbClr val="808080"/>
            </a:outerShdw>
          </a:effectLst>
        </p:spPr>
        <p:style>
          <a:lnRef idx="0"/>
          <a:fillRef idx="0"/>
          <a:effectRef idx="0"/>
          <a:fontRef idx="minor"/>
        </p:style>
      </p:sp>
      <p:pic>
        <p:nvPicPr>
          <p:cNvPr id="151" name="Picture 5" descr="sarat01"/>
          <p:cNvPicPr/>
          <p:nvPr/>
        </p:nvPicPr>
        <p:blipFill>
          <a:blip r:embed="rId2"/>
          <a:stretch/>
        </p:blipFill>
        <p:spPr>
          <a:xfrm>
            <a:off x="8031600" y="27360"/>
            <a:ext cx="757080" cy="1208880"/>
          </a:xfrm>
          <a:prstGeom prst="rect">
            <a:avLst/>
          </a:prstGeom>
          <a:ln w="9525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</p:pic>
      <p:pic>
        <p:nvPicPr>
          <p:cNvPr id="152" name="Рисунок 1" descr=""/>
          <p:cNvPicPr/>
          <p:nvPr/>
        </p:nvPicPr>
        <p:blipFill>
          <a:blip r:embed="rId3"/>
          <a:stretch/>
        </p:blipFill>
        <p:spPr>
          <a:xfrm>
            <a:off x="58320" y="108000"/>
            <a:ext cx="1514880" cy="1128240"/>
          </a:xfrm>
          <a:prstGeom prst="rect">
            <a:avLst/>
          </a:prstGeom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</p:pic>
      <p:sp>
        <p:nvSpPr>
          <p:cNvPr id="153" name="Скругленный прямоугольник 3"/>
          <p:cNvSpPr/>
          <p:nvPr/>
        </p:nvSpPr>
        <p:spPr>
          <a:xfrm>
            <a:off x="683640" y="1412640"/>
            <a:ext cx="7984440" cy="1575720"/>
          </a:xfrm>
          <a:prstGeom prst="roundRect">
            <a:avLst>
              <a:gd name="adj" fmla="val 16667"/>
            </a:avLst>
          </a:prstGeom>
          <a:solidFill>
            <a:schemeClr val="accent1">
              <a:alpha val="90000"/>
            </a:schemeClr>
          </a:solidFill>
          <a:ln>
            <a:solidFill>
              <a:srgbClr val="475785"/>
            </a:solidFill>
            <a:round/>
          </a:ln>
          <a:effectLst>
            <a:outerShdw dir="2700000" dist="203646">
              <a:srgbClr val="808080"/>
            </a:outerShdw>
          </a:effectLst>
          <a:scene3d>
            <a:camera prst="orthographicFront"/>
            <a:lightRig dir="t" rig="threePt"/>
          </a:scene3d>
          <a:sp3d>
            <a:bevelT prst="convex" w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  <a:scene3d>
              <a:camera prst="orthographicFront"/>
              <a:lightRig dir="t" rig="threePt"/>
            </a:scene3d>
            <a:sp3d>
              <a:bevelT prst="convex" w="127000"/>
            </a:sp3d>
          </a:bodyPr>
          <a:p>
            <a:pPr algn="ctr">
              <a:lnSpc>
                <a:spcPct val="100000"/>
              </a:lnSpc>
              <a:tabLst>
                <a:tab algn="l" pos="408240"/>
              </a:tabLst>
            </a:pPr>
            <a:r>
              <a:rPr b="1" lang="ru-RU" sz="28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Адрес: 410002, г. Саратов, ул. Соляная, 15.</a:t>
            </a:r>
            <a:endParaRPr b="0" lang="ru-RU" sz="28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408240"/>
              </a:tabLst>
            </a:pPr>
            <a:r>
              <a:rPr b="1" lang="ru-RU" sz="2800" spc="-1" strike="noStrike">
                <a:solidFill>
                  <a:srgbClr val="ffffff"/>
                </a:solidFill>
                <a:latin typeface="PT Astra Serif"/>
                <a:ea typeface="DejaVu Sans"/>
              </a:rPr>
              <a:t>Тел. 8 (845 2) 49-93-17; 49-92-48</a:t>
            </a:r>
            <a:endParaRPr b="0" lang="ru-RU" sz="28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408240"/>
              </a:tabLst>
            </a:pPr>
            <a:r>
              <a:rPr b="1" lang="ru-RU" sz="2800" spc="-1" strike="noStrike">
                <a:solidFill>
                  <a:srgbClr val="ffffff"/>
                </a:solidFill>
                <a:latin typeface="PT Astra Serif"/>
                <a:ea typeface="DejaVu Sans"/>
              </a:rPr>
              <a:t>E-mail: </a:t>
            </a:r>
            <a:r>
              <a:rPr b="1" lang="en-US" sz="2800" spc="-1" strike="noStrike">
                <a:solidFill>
                  <a:srgbClr val="ffffff"/>
                </a:solidFill>
                <a:latin typeface="PT Astra Serif"/>
                <a:ea typeface="DejaVu Sans"/>
              </a:rPr>
              <a:t>nadzor@minobr.saratov.gov.ru</a:t>
            </a:r>
            <a:endParaRPr b="0" lang="ru-RU" sz="2800" spc="-1" strike="noStrike">
              <a:latin typeface="Arial"/>
            </a:endParaRPr>
          </a:p>
        </p:txBody>
      </p:sp>
      <p:sp>
        <p:nvSpPr>
          <p:cNvPr id="154" name="Скругленный прямоугольник 5"/>
          <p:cNvSpPr/>
          <p:nvPr/>
        </p:nvSpPr>
        <p:spPr>
          <a:xfrm>
            <a:off x="1490040" y="3357000"/>
            <a:ext cx="6602040" cy="855720"/>
          </a:xfrm>
          <a:prstGeom prst="roundRect">
            <a:avLst>
              <a:gd name="adj" fmla="val 16667"/>
            </a:avLst>
          </a:prstGeom>
          <a:solidFill>
            <a:schemeClr val="accent1">
              <a:alpha val="90000"/>
            </a:schemeClr>
          </a:solidFill>
          <a:ln>
            <a:solidFill>
              <a:srgbClr val="475785"/>
            </a:solidFill>
            <a:round/>
          </a:ln>
          <a:effectLst>
            <a:outerShdw dir="2700000" dist="203646">
              <a:srgbClr val="808080"/>
            </a:outerShdw>
          </a:effectLst>
          <a:scene3d>
            <a:camera prst="orthographicFront"/>
            <a:lightRig dir="t" rig="threePt"/>
          </a:scene3d>
          <a:sp3d>
            <a:bevelT prst="convex" w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  <a:scene3d>
              <a:camera prst="orthographicFront"/>
              <a:lightRig dir="t" rig="threePt"/>
            </a:scene3d>
            <a:sp3d>
              <a:bevelT prst="convex" w="127000"/>
            </a:sp3d>
          </a:bodyPr>
          <a:p>
            <a:pPr algn="ctr">
              <a:lnSpc>
                <a:spcPct val="100000"/>
              </a:lnSpc>
              <a:tabLst>
                <a:tab algn="l" pos="408240"/>
              </a:tabLst>
            </a:pPr>
            <a:r>
              <a:rPr b="1" lang="ru-RU" sz="2800" spc="-1" strike="noStrike">
                <a:solidFill>
                  <a:srgbClr val="ffffff"/>
                </a:solidFill>
                <a:latin typeface="PT Astra Serif"/>
                <a:ea typeface="DejaVu Sans"/>
              </a:rPr>
              <a:t>Сайт: </a:t>
            </a:r>
            <a:r>
              <a:rPr b="1" lang="en-US" sz="2800" spc="-1" strike="noStrike">
                <a:solidFill>
                  <a:srgbClr val="ffffff"/>
                </a:solidFill>
                <a:latin typeface="PT Astra Serif"/>
                <a:ea typeface="DejaVu Sans"/>
              </a:rPr>
              <a:t>minobr.saratov.gov.ru</a:t>
            </a:r>
            <a:endParaRPr b="0" lang="ru-RU" sz="2800" spc="-1" strike="noStrike">
              <a:latin typeface="Arial"/>
            </a:endParaRPr>
          </a:p>
        </p:txBody>
      </p:sp>
      <p:pic>
        <p:nvPicPr>
          <p:cNvPr id="155" name="Рисунок 335" descr=""/>
          <p:cNvPicPr/>
          <p:nvPr/>
        </p:nvPicPr>
        <p:blipFill>
          <a:blip r:embed="rId4"/>
          <a:stretch/>
        </p:blipFill>
        <p:spPr>
          <a:xfrm>
            <a:off x="360" y="4737960"/>
            <a:ext cx="9140400" cy="2116800"/>
          </a:xfrm>
          <a:prstGeom prst="rect">
            <a:avLst/>
          </a:prstGeom>
          <a:ln w="0">
            <a:noFill/>
          </a:ln>
          <a:effectLst>
            <a:outerShdw blurRad="25560" dir="2700000" dist="101823">
              <a:srgbClr val="b4c7dc"/>
            </a:outerShdw>
          </a:effectLst>
        </p:spPr>
      </p:pic>
    </p:spTree>
  </p:cSld>
  <mc:AlternateContent>
    <mc:Choice Requires="p14">
      <p:transition spd="med" p14:dur="800"/>
    </mc:Choice>
    <mc:Fallback>
      <p:transition spd="med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Box 7"/>
          <p:cNvSpPr/>
          <p:nvPr/>
        </p:nvSpPr>
        <p:spPr>
          <a:xfrm>
            <a:off x="1490040" y="5294880"/>
            <a:ext cx="7394040" cy="422640"/>
          </a:xfrm>
          <a:prstGeom prst="rect">
            <a:avLst/>
          </a:prstGeom>
          <a:noFill/>
          <a:ln w="0">
            <a:noFill/>
          </a:ln>
          <a:effectLst>
            <a:outerShdw dir="2700000" dist="203646">
              <a:srgbClr val="808080"/>
            </a:outerShdw>
          </a:effectLst>
        </p:spPr>
        <p:style>
          <a:lnRef idx="0"/>
          <a:fillRef idx="0"/>
          <a:effectRef idx="0"/>
          <a:fontRef idx="minor"/>
        </p:style>
      </p:sp>
      <p:pic>
        <p:nvPicPr>
          <p:cNvPr id="87" name="Picture 5" descr="sarat01"/>
          <p:cNvPicPr/>
          <p:nvPr/>
        </p:nvPicPr>
        <p:blipFill>
          <a:blip r:embed="rId1"/>
          <a:stretch/>
        </p:blipFill>
        <p:spPr>
          <a:xfrm>
            <a:off x="8031600" y="27360"/>
            <a:ext cx="757080" cy="1208880"/>
          </a:xfrm>
          <a:prstGeom prst="rect">
            <a:avLst/>
          </a:prstGeom>
          <a:ln w="9525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</p:pic>
      <p:pic>
        <p:nvPicPr>
          <p:cNvPr id="88" name="Рисунок 1" descr=""/>
          <p:cNvPicPr/>
          <p:nvPr/>
        </p:nvPicPr>
        <p:blipFill>
          <a:blip r:embed="rId2"/>
          <a:stretch/>
        </p:blipFill>
        <p:spPr>
          <a:xfrm>
            <a:off x="58320" y="108000"/>
            <a:ext cx="1514880" cy="1128240"/>
          </a:xfrm>
          <a:prstGeom prst="rect">
            <a:avLst/>
          </a:prstGeom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</p:pic>
      <p:sp>
        <p:nvSpPr>
          <p:cNvPr id="89" name="Скругленный прямоугольник 10_2"/>
          <p:cNvSpPr/>
          <p:nvPr/>
        </p:nvSpPr>
        <p:spPr>
          <a:xfrm>
            <a:off x="542520" y="1440000"/>
            <a:ext cx="8275320" cy="4498920"/>
          </a:xfrm>
          <a:prstGeom prst="roundRect">
            <a:avLst>
              <a:gd name="adj" fmla="val 16667"/>
            </a:avLst>
          </a:prstGeom>
          <a:solidFill>
            <a:schemeClr val="accent1">
              <a:alpha val="71000"/>
            </a:schemeClr>
          </a:solidFill>
          <a:ln>
            <a:noFill/>
          </a:ln>
          <a:effectLst>
            <a:outerShdw algn="ctr" blurRad="44280" dir="5400000" dist="2808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prst="convex"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  <a:scene3d>
              <a:camera prst="orthographicFront">
                <a:rot lat="0" lon="0" rev="0"/>
              </a:camera>
              <a:lightRig dir="t" rig="balanced">
                <a:rot lat="0" lon="0" rev="8700000"/>
              </a:lightRig>
            </a:scene3d>
            <a:sp3d>
              <a:bevelT prst="convex" w="190500" h="38100"/>
            </a:sp3d>
          </a:bodyPr>
          <a:p>
            <a:pPr algn="ctr">
              <a:lnSpc>
                <a:spcPct val="100000"/>
              </a:lnSpc>
            </a:pPr>
            <a:r>
              <a:rPr b="1" lang="ru-RU" sz="2000" spc="-1" strike="noStrike">
                <a:solidFill>
                  <a:srgbClr val="ffffff"/>
                </a:solidFill>
                <a:latin typeface="PT Astra Serif"/>
                <a:ea typeface="DejaVu Sans"/>
              </a:rPr>
              <a:t>- постановление Правительства Российской Федерации</a:t>
            </a:r>
            <a:br/>
            <a:r>
              <a:rPr b="1" lang="ru-RU" sz="20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от 02.08.2019 № 1006 «Об утверждении требований к антитеррористической защищенности объектов (территорий) Министерства просвещения Российской Федерации и объектов (территорий), относящихся к сфере деятельности Министерства просвещения Российской Федерации, и формы паспорта безопасности этих объектов (территорий)» (</a:t>
            </a:r>
            <a:r>
              <a:rPr b="1" lang="ru-RU" sz="2000" spc="-1" strike="noStrike">
                <a:solidFill>
                  <a:srgbClr val="ffffff"/>
                </a:solidFill>
                <a:latin typeface="PT Astra Serif"/>
                <a:ea typeface="Times New Roman"/>
              </a:rPr>
              <a:t>в рамках проведения мероприятий по обеспечению антитеррористической защищенности объектов (территорий));</a:t>
            </a:r>
            <a:endParaRPr b="0" lang="ru-RU" sz="20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20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2000" spc="-1" strike="noStrike">
                <a:solidFill>
                  <a:srgbClr val="ffffff"/>
                </a:solidFill>
                <a:latin typeface="PT Astra Serif"/>
                <a:ea typeface="Times New Roman"/>
              </a:rPr>
              <a:t>- приказ министерства образования Саратовской области от 21.10.2022 № 1713 «О мероприятиях, направленных на повышение мер безопасности образовательных организаций области»</a:t>
            </a:r>
            <a:endParaRPr b="0" lang="ru-RU" sz="2000" spc="-1" strike="noStrike">
              <a:latin typeface="Arial"/>
            </a:endParaRPr>
          </a:p>
        </p:txBody>
      </p:sp>
      <p:pic>
        <p:nvPicPr>
          <p:cNvPr id="90" name="Рисунок 208_0" descr=""/>
          <p:cNvPicPr/>
          <p:nvPr/>
        </p:nvPicPr>
        <p:blipFill>
          <a:blip r:embed="rId3"/>
          <a:stretch/>
        </p:blipFill>
        <p:spPr>
          <a:xfrm>
            <a:off x="1612080" y="180000"/>
            <a:ext cx="6418440" cy="1183320"/>
          </a:xfrm>
          <a:prstGeom prst="rect">
            <a:avLst/>
          </a:prstGeom>
          <a:ln w="0">
            <a:noFill/>
          </a:ln>
          <a:effectLst>
            <a:outerShdw blurRad="25560" dir="2700000" dist="101823">
              <a:srgbClr val="b4c7dc"/>
            </a:outerShdw>
          </a:effectLst>
        </p:spPr>
      </p:pic>
    </p:spTree>
  </p:cSld>
  <mc:AlternateContent>
    <mc:Choice Requires="p14">
      <p:transition spd="med" p14:dur="800"/>
    </mc:Choice>
    <mc:Fallback>
      <p:transition spd="med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extBox 7_4"/>
          <p:cNvSpPr/>
          <p:nvPr/>
        </p:nvSpPr>
        <p:spPr>
          <a:xfrm>
            <a:off x="1490040" y="5294880"/>
            <a:ext cx="7396560" cy="425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2" name="Скругленный прямоугольник 8_1"/>
          <p:cNvSpPr/>
          <p:nvPr/>
        </p:nvSpPr>
        <p:spPr>
          <a:xfrm>
            <a:off x="432720" y="1514880"/>
            <a:ext cx="8206920" cy="3779640"/>
          </a:xfrm>
          <a:prstGeom prst="roundRect">
            <a:avLst>
              <a:gd name="adj" fmla="val 16667"/>
            </a:avLst>
          </a:prstGeom>
          <a:solidFill>
            <a:schemeClr val="accent1">
              <a:alpha val="71000"/>
            </a:schemeClr>
          </a:solidFill>
          <a:ln>
            <a:noFill/>
          </a:ln>
          <a:effectLst>
            <a:outerShdw algn="ctr" blurRad="44280" dir="5400000" dist="2808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prst="convex"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  <a:scene3d>
              <a:camera prst="orthographicFront">
                <a:rot lat="0" lon="0" rev="0"/>
              </a:camera>
              <a:lightRig dir="t" rig="balanced">
                <a:rot lat="0" lon="0" rev="8700000"/>
              </a:lightRig>
            </a:scene3d>
            <a:sp3d>
              <a:bevelT prst="convex" w="190500" h="38100"/>
            </a:sp3d>
          </a:bodyPr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К компетенции образовательной организации в установленной сфере деятельности относится создание необходимых условий для охраны и укрепления здоровья обучающихся и работников образовательной организации. Организация охраны здоровья обучающихся (за исключением оказания первичной медико-санитарной помощи, прохождения медицинских осмотров и диспансеризации) в организациях, осуществляющих образовательную деятельность, осуществляется этими организациями. Охрана здоровья обучающихся включает в себя обеспечение безопасности обучающихся во время пребывания в организации, осуществляющей образовательную деятельность, в том числе и на ее территории (пункт 15 части 3 статьи 28, часть 2 статьи 41 Федерального закона № 273-ФЗ)</a:t>
            </a:r>
            <a:endParaRPr b="0" lang="ru-RU" sz="1800" spc="-1" strike="noStrike">
              <a:latin typeface="Arial"/>
            </a:endParaRPr>
          </a:p>
        </p:txBody>
      </p:sp>
      <p:pic>
        <p:nvPicPr>
          <p:cNvPr id="93" name="Picture 5_3" descr="sarat01"/>
          <p:cNvPicPr/>
          <p:nvPr/>
        </p:nvPicPr>
        <p:blipFill>
          <a:blip r:embed="rId1"/>
          <a:stretch/>
        </p:blipFill>
        <p:spPr>
          <a:xfrm>
            <a:off x="8031600" y="27360"/>
            <a:ext cx="759600" cy="1211400"/>
          </a:xfrm>
          <a:prstGeom prst="rect">
            <a:avLst/>
          </a:prstGeom>
          <a:ln w="9525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</p:pic>
      <p:pic>
        <p:nvPicPr>
          <p:cNvPr id="94" name="Рисунок 1_3" descr=""/>
          <p:cNvPicPr/>
          <p:nvPr/>
        </p:nvPicPr>
        <p:blipFill>
          <a:blip r:embed="rId2"/>
          <a:stretch/>
        </p:blipFill>
        <p:spPr>
          <a:xfrm>
            <a:off x="58320" y="108000"/>
            <a:ext cx="1517400" cy="1130760"/>
          </a:xfrm>
          <a:prstGeom prst="rect">
            <a:avLst/>
          </a:prstGeom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</p:pic>
      <p:pic>
        <p:nvPicPr>
          <p:cNvPr id="95" name="Рисунок 208_1" descr=""/>
          <p:cNvPicPr/>
          <p:nvPr/>
        </p:nvPicPr>
        <p:blipFill>
          <a:blip r:embed="rId3"/>
          <a:stretch/>
        </p:blipFill>
        <p:spPr>
          <a:xfrm>
            <a:off x="1576080" y="180000"/>
            <a:ext cx="6418440" cy="1183320"/>
          </a:xfrm>
          <a:prstGeom prst="rect">
            <a:avLst/>
          </a:prstGeom>
          <a:ln w="0">
            <a:noFill/>
          </a:ln>
          <a:effectLst>
            <a:outerShdw blurRad="25560" dir="2700000" dist="101823">
              <a:srgbClr val="b4c7dc"/>
            </a:outerShdw>
          </a:effectLst>
        </p:spPr>
      </p:pic>
    </p:spTree>
  </p:cSld>
  <mc:AlternateContent>
    <mc:Choice Requires="p14">
      <p:transition spd="med" p14:dur="800"/>
    </mc:Choice>
    <mc:Fallback>
      <p:transition spd="med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Box 7_1"/>
          <p:cNvSpPr/>
          <p:nvPr/>
        </p:nvSpPr>
        <p:spPr>
          <a:xfrm>
            <a:off x="1490040" y="5294880"/>
            <a:ext cx="7396560" cy="425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7" name="Скругленный прямоугольник 12_0"/>
          <p:cNvSpPr/>
          <p:nvPr/>
        </p:nvSpPr>
        <p:spPr>
          <a:xfrm>
            <a:off x="1907640" y="164520"/>
            <a:ext cx="5754960" cy="95436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d7c8"/>
              </a:gs>
              <a:gs pos="100000">
                <a:srgbClr val="ffefe9"/>
              </a:gs>
            </a:gsLst>
            <a:lin ang="16200000"/>
          </a:gradFill>
          <a:ln>
            <a:solidFill>
              <a:srgbClr val="e5811c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2000" spc="-1" strike="noStrike">
                <a:solidFill>
                  <a:srgbClr val="ff0000"/>
                </a:solidFill>
                <a:latin typeface="PT Astra Serif"/>
                <a:ea typeface="DejaVu Sans"/>
              </a:rPr>
              <a:t>Типовое положение о пропускном и внутриобъектовом режимах в образовательной организации</a:t>
            </a:r>
            <a:endParaRPr b="0" lang="ru-RU" sz="20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2000" spc="-1" strike="noStrike">
              <a:latin typeface="Arial"/>
            </a:endParaRPr>
          </a:p>
        </p:txBody>
      </p:sp>
      <p:sp>
        <p:nvSpPr>
          <p:cNvPr id="98" name="Скругленный прямоугольник 8_0"/>
          <p:cNvSpPr/>
          <p:nvPr/>
        </p:nvSpPr>
        <p:spPr>
          <a:xfrm>
            <a:off x="432720" y="1800000"/>
            <a:ext cx="8206920" cy="3239640"/>
          </a:xfrm>
          <a:prstGeom prst="roundRect">
            <a:avLst>
              <a:gd name="adj" fmla="val 16667"/>
            </a:avLst>
          </a:prstGeom>
          <a:solidFill>
            <a:schemeClr val="accent1">
              <a:alpha val="71000"/>
            </a:schemeClr>
          </a:solidFill>
          <a:ln>
            <a:noFill/>
          </a:ln>
          <a:effectLst>
            <a:outerShdw algn="ctr" blurRad="44280" dir="5400000" dist="2808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prst="convex"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  <a:scene3d>
              <a:camera prst="orthographicFront">
                <a:rot lat="0" lon="0" rev="0"/>
              </a:camera>
              <a:lightRig dir="t" rig="balanced">
                <a:rot lat="0" lon="0" rev="8700000"/>
              </a:lightRig>
            </a:scene3d>
            <a:sp3d>
              <a:bevelT prst="convex" w="190500" h="38100"/>
            </a:sp3d>
          </a:bodyPr>
          <a:p>
            <a:pPr algn="ctr">
              <a:lnSpc>
                <a:spcPct val="100000"/>
              </a:lnSpc>
            </a:pPr>
            <a:r>
              <a:rPr b="1" lang="ru-RU" sz="20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Приказ Федерального агентства по техническому регулированию и метрологии министерства промышленности и торговли Российской Федерации от 09.08.2019 № 492-ст «Об утверждении национального стандарта Российской Федерации» утвержден национальный стандарт Российской Федерации ГОСТ Р 58485-2019 «Обеспечение безопасности образовательных организаций. Оказание охранных услуг на объектах дошкольных, общеобразовательных и профессиональных образовательных организаций. Общие требования»</a:t>
            </a:r>
            <a:endParaRPr b="0" lang="ru-RU" sz="2000" spc="-1" strike="noStrike">
              <a:latin typeface="Arial"/>
            </a:endParaRPr>
          </a:p>
        </p:txBody>
      </p:sp>
      <p:pic>
        <p:nvPicPr>
          <p:cNvPr id="99" name="Picture 5_1" descr="sarat01"/>
          <p:cNvPicPr/>
          <p:nvPr/>
        </p:nvPicPr>
        <p:blipFill>
          <a:blip r:embed="rId1"/>
          <a:stretch/>
        </p:blipFill>
        <p:spPr>
          <a:xfrm>
            <a:off x="8031600" y="27360"/>
            <a:ext cx="759600" cy="1211400"/>
          </a:xfrm>
          <a:prstGeom prst="rect">
            <a:avLst/>
          </a:prstGeom>
          <a:ln w="9525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</p:pic>
      <p:pic>
        <p:nvPicPr>
          <p:cNvPr id="100" name="Рисунок 1_1" descr=""/>
          <p:cNvPicPr/>
          <p:nvPr/>
        </p:nvPicPr>
        <p:blipFill>
          <a:blip r:embed="rId2"/>
          <a:stretch/>
        </p:blipFill>
        <p:spPr>
          <a:xfrm>
            <a:off x="58320" y="108000"/>
            <a:ext cx="1517400" cy="1130760"/>
          </a:xfrm>
          <a:prstGeom prst="rect">
            <a:avLst/>
          </a:prstGeom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</p:pic>
    </p:spTree>
  </p:cSld>
  <mc:AlternateContent>
    <mc:Choice Requires="p14">
      <p:transition spd="med" p14:dur="800"/>
    </mc:Choice>
    <mc:Fallback>
      <p:transition spd="med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extBox 7_2"/>
          <p:cNvSpPr/>
          <p:nvPr/>
        </p:nvSpPr>
        <p:spPr>
          <a:xfrm>
            <a:off x="1490040" y="5294880"/>
            <a:ext cx="7396560" cy="425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02" name="Скругленный прямоугольник 12_2"/>
          <p:cNvSpPr/>
          <p:nvPr/>
        </p:nvSpPr>
        <p:spPr>
          <a:xfrm>
            <a:off x="1803960" y="164520"/>
            <a:ext cx="5754960" cy="95436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d7c8"/>
              </a:gs>
              <a:gs pos="100000">
                <a:srgbClr val="ffefe9"/>
              </a:gs>
            </a:gsLst>
            <a:lin ang="16200000"/>
          </a:gradFill>
          <a:ln>
            <a:solidFill>
              <a:srgbClr val="e5811c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2000" spc="-1" strike="noStrike">
                <a:solidFill>
                  <a:srgbClr val="ff0000"/>
                </a:solidFill>
                <a:latin typeface="PT Astra Serif"/>
                <a:ea typeface="DejaVu Sans"/>
              </a:rPr>
              <a:t>Расследование и учет несчастного случая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103" name="Скругленный прямоугольник 8_2"/>
          <p:cNvSpPr/>
          <p:nvPr/>
        </p:nvSpPr>
        <p:spPr>
          <a:xfrm>
            <a:off x="540000" y="2340000"/>
            <a:ext cx="8206920" cy="1438920"/>
          </a:xfrm>
          <a:prstGeom prst="roundRect">
            <a:avLst>
              <a:gd name="adj" fmla="val 16667"/>
            </a:avLst>
          </a:prstGeom>
          <a:solidFill>
            <a:schemeClr val="accent1">
              <a:alpha val="71000"/>
            </a:schemeClr>
          </a:solidFill>
          <a:ln>
            <a:noFill/>
          </a:ln>
          <a:effectLst>
            <a:outerShdw algn="ctr" blurRad="44280" dir="5400000" dist="2808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prst="convex"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  <a:scene3d>
              <a:camera prst="orthographicFront">
                <a:rot lat="0" lon="0" rev="0"/>
              </a:camera>
              <a:lightRig dir="t" rig="balanced">
                <a:rot lat="0" lon="0" rev="8700000"/>
              </a:lightRig>
            </a:scene3d>
            <a:sp3d>
              <a:bevelT prst="convex" w="190500" h="38100"/>
            </a:sp3d>
          </a:bodyPr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Приказ Минобрнауки от 27.06.2017 № 602 «Об утверждении Порядка расследования и учета несчастных случаев с обучающимися во время пребывания в организации, осуществляющей образовательную деятельность»</a:t>
            </a:r>
            <a:endParaRPr b="0" lang="ru-RU" sz="1800" spc="-1" strike="noStrike">
              <a:latin typeface="Arial"/>
            </a:endParaRPr>
          </a:p>
        </p:txBody>
      </p:sp>
      <p:pic>
        <p:nvPicPr>
          <p:cNvPr id="104" name="Picture 5_2" descr="sarat01"/>
          <p:cNvPicPr/>
          <p:nvPr/>
        </p:nvPicPr>
        <p:blipFill>
          <a:blip r:embed="rId1"/>
          <a:stretch/>
        </p:blipFill>
        <p:spPr>
          <a:xfrm>
            <a:off x="8031600" y="27360"/>
            <a:ext cx="759600" cy="1211400"/>
          </a:xfrm>
          <a:prstGeom prst="rect">
            <a:avLst/>
          </a:prstGeom>
          <a:ln w="9525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</p:pic>
      <p:pic>
        <p:nvPicPr>
          <p:cNvPr id="105" name="Рисунок 1_2" descr=""/>
          <p:cNvPicPr/>
          <p:nvPr/>
        </p:nvPicPr>
        <p:blipFill>
          <a:blip r:embed="rId2"/>
          <a:stretch/>
        </p:blipFill>
        <p:spPr>
          <a:xfrm>
            <a:off x="58320" y="108000"/>
            <a:ext cx="1517400" cy="1130760"/>
          </a:xfrm>
          <a:prstGeom prst="rect">
            <a:avLst/>
          </a:prstGeom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</p:pic>
    </p:spTree>
  </p:cSld>
  <mc:AlternateContent>
    <mc:Choice Requires="p14">
      <p:transition spd="med" p14:dur="800"/>
    </mc:Choice>
    <mc:Fallback>
      <p:transition spd="med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extBox 7_3"/>
          <p:cNvSpPr/>
          <p:nvPr/>
        </p:nvSpPr>
        <p:spPr>
          <a:xfrm>
            <a:off x="1490040" y="5294880"/>
            <a:ext cx="7396560" cy="425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07" name="Скругленный прямоугольник 12_1"/>
          <p:cNvSpPr/>
          <p:nvPr/>
        </p:nvSpPr>
        <p:spPr>
          <a:xfrm>
            <a:off x="1803960" y="164520"/>
            <a:ext cx="5754960" cy="95436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d7c8"/>
              </a:gs>
              <a:gs pos="100000">
                <a:srgbClr val="ffefe9"/>
              </a:gs>
            </a:gsLst>
            <a:lin ang="16200000"/>
          </a:gradFill>
          <a:ln>
            <a:solidFill>
              <a:srgbClr val="e5811c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2000" spc="-1" strike="noStrike">
                <a:solidFill>
                  <a:srgbClr val="ff0000"/>
                </a:solidFill>
                <a:latin typeface="PT Astra Serif"/>
                <a:ea typeface="DejaVu Sans"/>
              </a:rPr>
              <a:t>Несчастные случаи, которые подлежат расследованию: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108" name="Скругленный прямоугольник 8_9"/>
          <p:cNvSpPr/>
          <p:nvPr/>
        </p:nvSpPr>
        <p:spPr>
          <a:xfrm>
            <a:off x="612000" y="1260000"/>
            <a:ext cx="8206920" cy="1259640"/>
          </a:xfrm>
          <a:prstGeom prst="roundRect">
            <a:avLst>
              <a:gd name="adj" fmla="val 16667"/>
            </a:avLst>
          </a:prstGeom>
          <a:solidFill>
            <a:schemeClr val="accent1">
              <a:alpha val="71000"/>
            </a:schemeClr>
          </a:solidFill>
          <a:ln>
            <a:noFill/>
          </a:ln>
          <a:effectLst>
            <a:outerShdw algn="ctr" blurRad="44280" dir="5400000" dist="2808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prst="convex"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  <a:scene3d>
              <a:camera prst="orthographicFront">
                <a:rot lat="0" lon="0" rev="0"/>
              </a:camera>
              <a:lightRig dir="t" rig="balanced">
                <a:rot lat="0" lon="0" rev="8700000"/>
              </a:lightRig>
            </a:scene3d>
            <a:sp3d>
              <a:bevelT prst="convex" w="190500" h="38100"/>
            </a:sp3d>
          </a:bodyPr>
          <a:p>
            <a:pPr algn="ctr">
              <a:lnSpc>
                <a:spcPct val="100000"/>
              </a:lnSpc>
            </a:pPr>
            <a:r>
              <a:rPr b="1" lang="ru-RU" sz="1400" spc="-1" strike="noStrike">
                <a:solidFill>
                  <a:srgbClr val="ffffff"/>
                </a:solidFill>
                <a:latin typeface="PT Astra Serif"/>
                <a:ea typeface="DejaVu Sans"/>
              </a:rPr>
              <a:t>- во время учебных занятий или мероприятий, связанных с освоением образовательных программ, во время перерывов между учебными занятиями или мероприятиями, проводимыми как на территории и объектах образовательных организаций, так и за ее пределами, а также до начала и после окончания учебных занятий или мероприятий, время которых определено правилами внутреннего распорядка обучающихся, графиком работы образовательных организаций и иными локальными нормативными актами;</a:t>
            </a:r>
            <a:endParaRPr b="0" lang="ru-RU" sz="1400" spc="-1" strike="noStrike">
              <a:latin typeface="Arial"/>
            </a:endParaRPr>
          </a:p>
        </p:txBody>
      </p:sp>
      <p:pic>
        <p:nvPicPr>
          <p:cNvPr id="109" name="Picture 5_0" descr="sarat01"/>
          <p:cNvPicPr/>
          <p:nvPr/>
        </p:nvPicPr>
        <p:blipFill>
          <a:blip r:embed="rId1"/>
          <a:stretch/>
        </p:blipFill>
        <p:spPr>
          <a:xfrm>
            <a:off x="8031600" y="27360"/>
            <a:ext cx="759600" cy="1211400"/>
          </a:xfrm>
          <a:prstGeom prst="rect">
            <a:avLst/>
          </a:prstGeom>
          <a:ln w="9525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</p:pic>
      <p:pic>
        <p:nvPicPr>
          <p:cNvPr id="110" name="Рисунок 1_0" descr=""/>
          <p:cNvPicPr/>
          <p:nvPr/>
        </p:nvPicPr>
        <p:blipFill>
          <a:blip r:embed="rId2"/>
          <a:stretch/>
        </p:blipFill>
        <p:spPr>
          <a:xfrm>
            <a:off x="58320" y="108000"/>
            <a:ext cx="1517400" cy="1130760"/>
          </a:xfrm>
          <a:prstGeom prst="rect">
            <a:avLst/>
          </a:prstGeom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</p:pic>
      <p:sp>
        <p:nvSpPr>
          <p:cNvPr id="111" name="Скругленный прямоугольник 8_11"/>
          <p:cNvSpPr/>
          <p:nvPr/>
        </p:nvSpPr>
        <p:spPr>
          <a:xfrm>
            <a:off x="612720" y="2628000"/>
            <a:ext cx="8206920" cy="252000"/>
          </a:xfrm>
          <a:prstGeom prst="roundRect">
            <a:avLst>
              <a:gd name="adj" fmla="val 16667"/>
            </a:avLst>
          </a:prstGeom>
          <a:solidFill>
            <a:schemeClr val="accent1">
              <a:alpha val="71000"/>
            </a:schemeClr>
          </a:solidFill>
          <a:ln>
            <a:noFill/>
          </a:ln>
          <a:effectLst>
            <a:outerShdw algn="ctr" blurRad="44280" dir="5400000" dist="2808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prst="convex"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  <a:scene3d>
              <a:camera prst="orthographicFront">
                <a:rot lat="0" lon="0" rev="0"/>
              </a:camera>
              <a:lightRig dir="t" rig="balanced">
                <a:rot lat="0" lon="0" rev="8700000"/>
              </a:lightRig>
            </a:scene3d>
            <a:sp3d>
              <a:bevelT prst="convex" w="190500" h="38100"/>
            </a:sp3d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400" spc="-1" strike="noStrike">
                <a:solidFill>
                  <a:srgbClr val="ffffff"/>
                </a:solidFill>
                <a:latin typeface="PT Astra Serif"/>
                <a:ea typeface="DejaVu Sans"/>
              </a:rPr>
              <a:t>- во время учебных занятий по физической культуре;</a:t>
            </a:r>
            <a:endParaRPr b="0" lang="ru-RU" sz="1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400" spc="-1" strike="noStrike">
              <a:latin typeface="Arial"/>
            </a:endParaRPr>
          </a:p>
        </p:txBody>
      </p:sp>
      <p:sp>
        <p:nvSpPr>
          <p:cNvPr id="112" name="Скругленный прямоугольник 8_12"/>
          <p:cNvSpPr/>
          <p:nvPr/>
        </p:nvSpPr>
        <p:spPr>
          <a:xfrm>
            <a:off x="612000" y="3060000"/>
            <a:ext cx="8206920" cy="540000"/>
          </a:xfrm>
          <a:prstGeom prst="roundRect">
            <a:avLst>
              <a:gd name="adj" fmla="val 16667"/>
            </a:avLst>
          </a:prstGeom>
          <a:solidFill>
            <a:schemeClr val="accent1">
              <a:alpha val="71000"/>
            </a:schemeClr>
          </a:solidFill>
          <a:ln>
            <a:noFill/>
          </a:ln>
          <a:effectLst>
            <a:outerShdw algn="ctr" blurRad="44280" dir="5400000" dist="2808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prst="convex"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  <a:scene3d>
              <a:camera prst="orthographicFront">
                <a:rot lat="0" lon="0" rev="0"/>
              </a:camera>
              <a:lightRig dir="t" rig="balanced">
                <a:rot lat="0" lon="0" rev="8700000"/>
              </a:lightRig>
            </a:scene3d>
            <a:sp3d>
              <a:bevelT prst="convex" w="190500" h="38100"/>
            </a:sp3d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400" spc="-1" strike="noStrike">
                <a:solidFill>
                  <a:srgbClr val="ffffff"/>
                </a:solidFill>
                <a:latin typeface="PT Astra Serif"/>
                <a:ea typeface="DejaVu Sans"/>
              </a:rPr>
              <a:t>- при проведении внеклассных и других мероприятий в выходные, праздничные и каникулярные дни, если эти мероприятия организовывались и проводились непосредственно образовательной организацией;</a:t>
            </a:r>
            <a:endParaRPr b="0" lang="ru-RU" sz="1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400" spc="-1" strike="noStrike">
              <a:latin typeface="Arial"/>
            </a:endParaRPr>
          </a:p>
        </p:txBody>
      </p:sp>
      <p:sp>
        <p:nvSpPr>
          <p:cNvPr id="113" name="Скругленный прямоугольник 8_13"/>
          <p:cNvSpPr/>
          <p:nvPr/>
        </p:nvSpPr>
        <p:spPr>
          <a:xfrm>
            <a:off x="612000" y="3780000"/>
            <a:ext cx="8206920" cy="538920"/>
          </a:xfrm>
          <a:prstGeom prst="roundRect">
            <a:avLst>
              <a:gd name="adj" fmla="val 16667"/>
            </a:avLst>
          </a:prstGeom>
          <a:solidFill>
            <a:schemeClr val="accent1">
              <a:alpha val="71000"/>
            </a:schemeClr>
          </a:solidFill>
          <a:ln>
            <a:noFill/>
          </a:ln>
          <a:effectLst>
            <a:outerShdw algn="ctr" blurRad="44280" dir="5400000" dist="2808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prst="convex"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  <a:scene3d>
              <a:camera prst="orthographicFront">
                <a:rot lat="0" lon="0" rev="0"/>
              </a:camera>
              <a:lightRig dir="t" rig="balanced">
                <a:rot lat="0" lon="0" rev="8700000"/>
              </a:lightRig>
            </a:scene3d>
            <a:sp3d>
              <a:bevelT prst="convex" w="190500" h="38100"/>
            </a:sp3d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400" spc="-1" strike="noStrike">
                <a:solidFill>
                  <a:srgbClr val="ffffff"/>
                </a:solidFill>
                <a:latin typeface="PT Astra Serif"/>
                <a:ea typeface="DejaVu Sans"/>
              </a:rPr>
              <a:t>- при проведении спортивных соревнований, тренировок, оздоровительных мероприятий, организованных образовательной организацией;</a:t>
            </a:r>
            <a:endParaRPr b="0" lang="ru-RU" sz="1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400" spc="-1" strike="noStrike">
              <a:latin typeface="Arial"/>
            </a:endParaRPr>
          </a:p>
        </p:txBody>
      </p:sp>
      <p:sp>
        <p:nvSpPr>
          <p:cNvPr id="114" name="Скругленный прямоугольник 8_14"/>
          <p:cNvSpPr/>
          <p:nvPr/>
        </p:nvSpPr>
        <p:spPr>
          <a:xfrm>
            <a:off x="612720" y="4394880"/>
            <a:ext cx="8206920" cy="899640"/>
          </a:xfrm>
          <a:prstGeom prst="roundRect">
            <a:avLst>
              <a:gd name="adj" fmla="val 16667"/>
            </a:avLst>
          </a:prstGeom>
          <a:solidFill>
            <a:schemeClr val="accent1">
              <a:alpha val="71000"/>
            </a:schemeClr>
          </a:solidFill>
          <a:ln>
            <a:noFill/>
          </a:ln>
          <a:effectLst>
            <a:outerShdw algn="ctr" blurRad="44280" dir="5400000" dist="2808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prst="convex"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  <a:scene3d>
              <a:camera prst="orthographicFront">
                <a:rot lat="0" lon="0" rev="0"/>
              </a:camera>
              <a:lightRig dir="t" rig="balanced">
                <a:rot lat="0" lon="0" rev="8700000"/>
              </a:lightRig>
            </a:scene3d>
            <a:sp3d>
              <a:bevelT prst="convex" w="190500" h="38100"/>
            </a:sp3d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400" spc="-1" strike="noStrike">
                <a:solidFill>
                  <a:srgbClr val="ffffff"/>
                </a:solidFill>
                <a:latin typeface="PT Astra Serif"/>
                <a:ea typeface="DejaVu Sans"/>
              </a:rPr>
              <a:t>- при организованном по распорядительному акту руководителя образовательной организации следовании обучающихся к месту проведения учебных занятий или мероприятий и обратно на транспортном средстве, предоставленном руководителем образовательной организации, общественном или служебном транспорте либо пешком;</a:t>
            </a:r>
            <a:endParaRPr b="0" lang="ru-RU" sz="1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400" spc="-1" strike="noStrike">
              <a:latin typeface="Arial"/>
            </a:endParaRPr>
          </a:p>
        </p:txBody>
      </p:sp>
      <p:sp>
        <p:nvSpPr>
          <p:cNvPr id="115" name="Скругленный прямоугольник 8_15"/>
          <p:cNvSpPr/>
          <p:nvPr/>
        </p:nvSpPr>
        <p:spPr>
          <a:xfrm>
            <a:off x="612720" y="5400000"/>
            <a:ext cx="8206920" cy="467640"/>
          </a:xfrm>
          <a:prstGeom prst="roundRect">
            <a:avLst>
              <a:gd name="adj" fmla="val 16667"/>
            </a:avLst>
          </a:prstGeom>
          <a:solidFill>
            <a:schemeClr val="accent1">
              <a:alpha val="71000"/>
            </a:schemeClr>
          </a:solidFill>
          <a:ln>
            <a:noFill/>
          </a:ln>
          <a:effectLst>
            <a:outerShdw algn="ctr" blurRad="44280" dir="5400000" dist="2808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prst="convex"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  <a:scene3d>
              <a:camera prst="orthographicFront">
                <a:rot lat="0" lon="0" rev="0"/>
              </a:camera>
              <a:lightRig dir="t" rig="balanced">
                <a:rot lat="0" lon="0" rev="8700000"/>
              </a:lightRig>
            </a:scene3d>
            <a:sp3d>
              <a:bevelT prst="convex" w="190500" h="38100"/>
            </a:sp3d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400" spc="-1" strike="noStrike">
                <a:solidFill>
                  <a:srgbClr val="ffffff"/>
                </a:solidFill>
                <a:latin typeface="PT Astra Serif"/>
                <a:ea typeface="DejaVu Sans"/>
              </a:rPr>
              <a:t>- при осуществлении иных действий обучающихся, обусловленных уставом образовательной организации или правилами внутреннего распорядка;</a:t>
            </a:r>
            <a:endParaRPr b="0" lang="ru-RU" sz="1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400" spc="-1" strike="noStrike">
              <a:latin typeface="Arial"/>
            </a:endParaRPr>
          </a:p>
        </p:txBody>
      </p:sp>
      <p:sp>
        <p:nvSpPr>
          <p:cNvPr id="116" name="Скругленный прямоугольник 8_16"/>
          <p:cNvSpPr/>
          <p:nvPr/>
        </p:nvSpPr>
        <p:spPr>
          <a:xfrm>
            <a:off x="612000" y="5940000"/>
            <a:ext cx="8206920" cy="540000"/>
          </a:xfrm>
          <a:prstGeom prst="roundRect">
            <a:avLst>
              <a:gd name="adj" fmla="val 16667"/>
            </a:avLst>
          </a:prstGeom>
          <a:solidFill>
            <a:schemeClr val="accent1">
              <a:alpha val="71000"/>
            </a:schemeClr>
          </a:solidFill>
          <a:ln>
            <a:noFill/>
          </a:ln>
          <a:effectLst>
            <a:outerShdw algn="ctr" blurRad="44280" dir="5400000" dist="2808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prst="convex"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  <a:scene3d>
              <a:camera prst="orthographicFront">
                <a:rot lat="0" lon="0" rev="0"/>
              </a:camera>
              <a:lightRig dir="t" rig="balanced">
                <a:rot lat="0" lon="0" rev="8700000"/>
              </a:lightRig>
            </a:scene3d>
            <a:sp3d>
              <a:bevelT prst="convex" w="190500" h="38100"/>
            </a:sp3d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400" spc="-1" strike="noStrike">
                <a:solidFill>
                  <a:srgbClr val="ffffff"/>
                </a:solidFill>
                <a:latin typeface="PT Astra Serif"/>
                <a:ea typeface="DejaVu Sans"/>
              </a:rPr>
              <a:t>- при проведении экскурсий, походов, экспедиций и других мероприятий, организованных образовательной организацией</a:t>
            </a:r>
            <a:endParaRPr b="0" lang="ru-RU" sz="1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400" spc="-1" strike="noStrike">
              <a:latin typeface="Arial"/>
            </a:endParaRPr>
          </a:p>
        </p:txBody>
      </p:sp>
    </p:spTree>
  </p:cSld>
  <mc:AlternateContent>
    <mc:Choice Requires="p14">
      <p:transition spd="med" p14:dur="800"/>
    </mc:Choice>
    <mc:Fallback>
      <p:transition spd="med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extBox 7_6"/>
          <p:cNvSpPr/>
          <p:nvPr/>
        </p:nvSpPr>
        <p:spPr>
          <a:xfrm>
            <a:off x="1490040" y="5294880"/>
            <a:ext cx="7396560" cy="425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18" name="Скругленный прямоугольник 12_4"/>
          <p:cNvSpPr/>
          <p:nvPr/>
        </p:nvSpPr>
        <p:spPr>
          <a:xfrm>
            <a:off x="1907640" y="164520"/>
            <a:ext cx="5754960" cy="95436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d7c8"/>
              </a:gs>
              <a:gs pos="100000">
                <a:srgbClr val="ffefe9"/>
              </a:gs>
            </a:gsLst>
            <a:lin ang="16200000"/>
          </a:gradFill>
          <a:ln>
            <a:solidFill>
              <a:srgbClr val="e5811c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2000" spc="-1" strike="noStrike">
                <a:solidFill>
                  <a:srgbClr val="ff0000"/>
                </a:solidFill>
                <a:latin typeface="PT Astra Serif"/>
                <a:ea typeface="DejaVu Sans"/>
              </a:rPr>
              <a:t>СРОКИ ПРОВЕДЕНИЯ РАССЛЕДОВАНИЯ</a:t>
            </a:r>
            <a:endParaRPr b="0" lang="ru-RU" sz="20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2000" spc="-1" strike="noStrike">
              <a:latin typeface="Arial"/>
            </a:endParaRPr>
          </a:p>
        </p:txBody>
      </p:sp>
      <p:sp>
        <p:nvSpPr>
          <p:cNvPr id="119" name="Скругленный прямоугольник 15_6"/>
          <p:cNvSpPr/>
          <p:nvPr/>
        </p:nvSpPr>
        <p:spPr>
          <a:xfrm>
            <a:off x="360000" y="1440000"/>
            <a:ext cx="3893040" cy="1978920"/>
          </a:xfrm>
          <a:prstGeom prst="roundRect">
            <a:avLst>
              <a:gd name="adj" fmla="val 16667"/>
            </a:avLst>
          </a:prstGeom>
          <a:solidFill>
            <a:schemeClr val="accent1">
              <a:alpha val="71000"/>
            </a:schemeClr>
          </a:solidFill>
          <a:ln>
            <a:noFill/>
          </a:ln>
          <a:effectLst>
            <a:outerShdw algn="ctr" blurRad="44280" dir="5400000" dist="2808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prst="convex"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  <a:scene3d>
              <a:camera prst="orthographicFront">
                <a:rot lat="0" lon="0" rev="0"/>
              </a:camera>
              <a:lightRig dir="t" rig="balanced">
                <a:rot lat="0" lon="0" rev="8700000"/>
              </a:lightRig>
            </a:scene3d>
            <a:sp3d>
              <a:bevelT prst="convex" w="190500" h="38100"/>
            </a:sp3d>
          </a:bodyPr>
          <a:p>
            <a:pPr algn="ctr">
              <a:lnSpc>
                <a:spcPct val="100000"/>
              </a:lnSpc>
            </a:pPr>
            <a:r>
              <a:rPr b="1" lang="ru-RU" sz="24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ОДИН ПОСТРАДАВШИЙ С ЛЕГКИМИ ПОВРЕЖДЕНИЯМИ</a:t>
            </a:r>
            <a:endParaRPr b="0" lang="ru-RU" sz="2400" spc="-1" strike="noStrike">
              <a:latin typeface="Arial"/>
            </a:endParaRPr>
          </a:p>
        </p:txBody>
      </p:sp>
      <p:pic>
        <p:nvPicPr>
          <p:cNvPr id="120" name="Picture 5_13" descr="sarat01"/>
          <p:cNvPicPr/>
          <p:nvPr/>
        </p:nvPicPr>
        <p:blipFill>
          <a:blip r:embed="rId1"/>
          <a:stretch/>
        </p:blipFill>
        <p:spPr>
          <a:xfrm>
            <a:off x="8031600" y="27360"/>
            <a:ext cx="759600" cy="1211400"/>
          </a:xfrm>
          <a:prstGeom prst="rect">
            <a:avLst/>
          </a:prstGeom>
          <a:ln w="9525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</p:pic>
      <p:pic>
        <p:nvPicPr>
          <p:cNvPr id="121" name="Рисунок 1_9" descr=""/>
          <p:cNvPicPr/>
          <p:nvPr/>
        </p:nvPicPr>
        <p:blipFill>
          <a:blip r:embed="rId2"/>
          <a:stretch/>
        </p:blipFill>
        <p:spPr>
          <a:xfrm>
            <a:off x="58320" y="108000"/>
            <a:ext cx="1517400" cy="1130760"/>
          </a:xfrm>
          <a:prstGeom prst="rect">
            <a:avLst/>
          </a:prstGeom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</p:pic>
      <p:sp>
        <p:nvSpPr>
          <p:cNvPr id="122" name="Полилиния 255_6"/>
          <p:cNvSpPr/>
          <p:nvPr/>
        </p:nvSpPr>
        <p:spPr>
          <a:xfrm rot="16209000">
            <a:off x="4318200" y="2159280"/>
            <a:ext cx="718920" cy="718200"/>
          </a:xfrm>
          <a:custGeom>
            <a:avLst/>
            <a:gdLst/>
            <a:ahLst/>
            <a:rect l="l" t="t" r="r" b="b"/>
            <a:pathLst>
              <a:path w="3502" h="2002">
                <a:moveTo>
                  <a:pt x="875" y="0"/>
                </a:moveTo>
                <a:lnTo>
                  <a:pt x="875" y="1500"/>
                </a:lnTo>
                <a:lnTo>
                  <a:pt x="0" y="1500"/>
                </a:lnTo>
                <a:lnTo>
                  <a:pt x="1750" y="2001"/>
                </a:lnTo>
                <a:lnTo>
                  <a:pt x="3501" y="1500"/>
                </a:lnTo>
                <a:lnTo>
                  <a:pt x="2625" y="1500"/>
                </a:lnTo>
                <a:lnTo>
                  <a:pt x="2625" y="0"/>
                </a:lnTo>
                <a:lnTo>
                  <a:pt x="875" y="0"/>
                </a:lnTo>
              </a:path>
            </a:pathLst>
          </a:custGeom>
          <a:solidFill>
            <a:srgbClr val="ff0000"/>
          </a:solidFill>
          <a:ln w="0">
            <a:solidFill>
              <a:srgbClr val="3465a4"/>
            </a:solidFill>
          </a:ln>
          <a:effectLst>
            <a:outerShdw dir="2700000" dist="49893">
              <a:srgbClr val="808080"/>
            </a:outerShdw>
          </a:effectLst>
        </p:spPr>
        <p:style>
          <a:lnRef idx="0"/>
          <a:fillRef idx="0"/>
          <a:effectRef idx="0"/>
          <a:fontRef idx="minor"/>
        </p:style>
      </p:sp>
      <p:sp>
        <p:nvSpPr>
          <p:cNvPr id="123" name="Скругленный прямоугольник 15_8"/>
          <p:cNvSpPr/>
          <p:nvPr/>
        </p:nvSpPr>
        <p:spPr>
          <a:xfrm>
            <a:off x="360000" y="4140000"/>
            <a:ext cx="3893040" cy="1978920"/>
          </a:xfrm>
          <a:prstGeom prst="roundRect">
            <a:avLst>
              <a:gd name="adj" fmla="val 16667"/>
            </a:avLst>
          </a:prstGeom>
          <a:solidFill>
            <a:schemeClr val="accent1">
              <a:alpha val="71000"/>
            </a:schemeClr>
          </a:solidFill>
          <a:ln>
            <a:noFill/>
          </a:ln>
          <a:effectLst>
            <a:outerShdw algn="ctr" blurRad="44280" dir="5400000" dist="2808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prst="convex"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  <a:scene3d>
              <a:camera prst="orthographicFront">
                <a:rot lat="0" lon="0" rev="0"/>
              </a:camera>
              <a:lightRig dir="t" rig="balanced">
                <a:rot lat="0" lon="0" rev="8700000"/>
              </a:lightRig>
            </a:scene3d>
            <a:sp3d>
              <a:bevelT prst="convex" w="190500" h="38100"/>
            </a:sp3d>
          </a:bodyPr>
          <a:p>
            <a:pPr algn="ctr">
              <a:lnSpc>
                <a:spcPct val="100000"/>
              </a:lnSpc>
            </a:pPr>
            <a:r>
              <a:rPr b="1" lang="ru-RU" sz="26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ГРУППОВОЙ, ТЯЖЕЛЫЙ ЛИБО ПОВЛЕКШИЙ СМЕРТЬ</a:t>
            </a:r>
            <a:endParaRPr b="0" lang="ru-RU" sz="2600" spc="-1" strike="noStrike">
              <a:latin typeface="Arial"/>
            </a:endParaRPr>
          </a:p>
        </p:txBody>
      </p:sp>
      <p:sp>
        <p:nvSpPr>
          <p:cNvPr id="124" name="Скругленный прямоугольник 15_10"/>
          <p:cNvSpPr/>
          <p:nvPr/>
        </p:nvSpPr>
        <p:spPr>
          <a:xfrm>
            <a:off x="5105880" y="1440000"/>
            <a:ext cx="3893040" cy="1978920"/>
          </a:xfrm>
          <a:prstGeom prst="roundRect">
            <a:avLst>
              <a:gd name="adj" fmla="val 16667"/>
            </a:avLst>
          </a:prstGeom>
          <a:solidFill>
            <a:schemeClr val="accent1">
              <a:alpha val="71000"/>
            </a:schemeClr>
          </a:solidFill>
          <a:ln>
            <a:noFill/>
          </a:ln>
          <a:effectLst>
            <a:outerShdw algn="ctr" blurRad="44280" dir="5400000" dist="2808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prst="convex"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  <a:scene3d>
              <a:camera prst="orthographicFront">
                <a:rot lat="0" lon="0" rev="0"/>
              </a:camera>
              <a:lightRig dir="t" rig="balanced">
                <a:rot lat="0" lon="0" rev="8700000"/>
              </a:lightRig>
            </a:scene3d>
            <a:sp3d>
              <a:bevelT prst="convex" w="190500" h="38100"/>
            </a:sp3d>
          </a:bodyPr>
          <a:p>
            <a:pPr algn="ctr">
              <a:lnSpc>
                <a:spcPct val="100000"/>
              </a:lnSpc>
            </a:pPr>
            <a:r>
              <a:rPr b="1" lang="ru-RU" sz="2800" spc="-1" strike="noStrike" u="sng">
                <a:solidFill>
                  <a:srgbClr val="ffffff"/>
                </a:solidFill>
                <a:uFillTx/>
                <a:latin typeface="PT Astra Serif"/>
                <a:ea typeface="DejaVu Sans"/>
              </a:rPr>
              <a:t>3</a:t>
            </a:r>
            <a:r>
              <a:rPr b="1" lang="ru-RU" sz="2800" spc="-1" strike="noStrike">
                <a:solidFill>
                  <a:srgbClr val="ffffff"/>
                </a:solidFill>
                <a:latin typeface="PT Astra Serif"/>
                <a:ea typeface="DejaVu Sans"/>
              </a:rPr>
              <a:t> КАЛЕНДАРНЫХ ДНЯ</a:t>
            </a:r>
            <a:endParaRPr b="0" lang="ru-RU" sz="2800" spc="-1" strike="noStrike">
              <a:latin typeface="Arial"/>
            </a:endParaRPr>
          </a:p>
        </p:txBody>
      </p:sp>
      <p:sp>
        <p:nvSpPr>
          <p:cNvPr id="125" name="Скругленный прямоугольник 15_7"/>
          <p:cNvSpPr/>
          <p:nvPr/>
        </p:nvSpPr>
        <p:spPr>
          <a:xfrm>
            <a:off x="5105880" y="4140000"/>
            <a:ext cx="3893040" cy="1978920"/>
          </a:xfrm>
          <a:prstGeom prst="roundRect">
            <a:avLst>
              <a:gd name="adj" fmla="val 16667"/>
            </a:avLst>
          </a:prstGeom>
          <a:solidFill>
            <a:schemeClr val="accent1">
              <a:alpha val="71000"/>
            </a:schemeClr>
          </a:solidFill>
          <a:ln>
            <a:noFill/>
          </a:ln>
          <a:effectLst>
            <a:outerShdw algn="ctr" blurRad="44280" dir="5400000" dist="2808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prst="convex"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  <a:scene3d>
              <a:camera prst="orthographicFront">
                <a:rot lat="0" lon="0" rev="0"/>
              </a:camera>
              <a:lightRig dir="t" rig="balanced">
                <a:rot lat="0" lon="0" rev="8700000"/>
              </a:lightRig>
            </a:scene3d>
            <a:sp3d>
              <a:bevelT prst="convex" w="190500" h="38100"/>
            </a:sp3d>
          </a:bodyPr>
          <a:p>
            <a:pPr algn="ctr">
              <a:lnSpc>
                <a:spcPct val="100000"/>
              </a:lnSpc>
            </a:pPr>
            <a:r>
              <a:rPr b="1" lang="ru-RU" sz="2600" spc="-1" strike="noStrike" u="sng">
                <a:solidFill>
                  <a:srgbClr val="ffffff"/>
                </a:solidFill>
                <a:uFillTx/>
                <a:latin typeface="PT Astra Serif"/>
                <a:ea typeface="DejaVu Sans"/>
              </a:rPr>
              <a:t>15</a:t>
            </a:r>
            <a:r>
              <a:rPr b="1" lang="ru-RU" sz="2600" spc="-1" strike="noStrike">
                <a:solidFill>
                  <a:srgbClr val="ffffff"/>
                </a:solidFill>
                <a:latin typeface="PT Astra Serif"/>
                <a:ea typeface="DejaVu Sans"/>
              </a:rPr>
              <a:t> КАЛЕНДАРНЫХ ДНЕЙ</a:t>
            </a:r>
            <a:endParaRPr b="0" lang="ru-RU" sz="2600" spc="-1" strike="noStrike">
              <a:latin typeface="Arial"/>
            </a:endParaRPr>
          </a:p>
        </p:txBody>
      </p:sp>
      <p:sp>
        <p:nvSpPr>
          <p:cNvPr id="126" name="Полилиния 255_5"/>
          <p:cNvSpPr/>
          <p:nvPr/>
        </p:nvSpPr>
        <p:spPr>
          <a:xfrm rot="16209000">
            <a:off x="4318200" y="4679280"/>
            <a:ext cx="718920" cy="718200"/>
          </a:xfrm>
          <a:custGeom>
            <a:avLst/>
            <a:gdLst/>
            <a:ahLst/>
            <a:rect l="l" t="t" r="r" b="b"/>
            <a:pathLst>
              <a:path w="3502" h="2002">
                <a:moveTo>
                  <a:pt x="875" y="0"/>
                </a:moveTo>
                <a:lnTo>
                  <a:pt x="875" y="1500"/>
                </a:lnTo>
                <a:lnTo>
                  <a:pt x="0" y="1500"/>
                </a:lnTo>
                <a:lnTo>
                  <a:pt x="1750" y="2001"/>
                </a:lnTo>
                <a:lnTo>
                  <a:pt x="3501" y="1500"/>
                </a:lnTo>
                <a:lnTo>
                  <a:pt x="2625" y="1500"/>
                </a:lnTo>
                <a:lnTo>
                  <a:pt x="2625" y="0"/>
                </a:lnTo>
                <a:lnTo>
                  <a:pt x="875" y="0"/>
                </a:lnTo>
              </a:path>
            </a:pathLst>
          </a:custGeom>
          <a:solidFill>
            <a:srgbClr val="ff0000"/>
          </a:solidFill>
          <a:ln w="0">
            <a:solidFill>
              <a:srgbClr val="3465a4"/>
            </a:solidFill>
          </a:ln>
          <a:effectLst>
            <a:outerShdw dir="2700000" dist="49893">
              <a:srgbClr val="808080"/>
            </a:outerShdw>
          </a:effectLst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med" p14:dur="800"/>
    </mc:Choice>
    <mc:Fallback>
      <p:transition spd="med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TextBox 7_7"/>
          <p:cNvSpPr/>
          <p:nvPr/>
        </p:nvSpPr>
        <p:spPr>
          <a:xfrm>
            <a:off x="1490040" y="5294880"/>
            <a:ext cx="7396560" cy="425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28" name="Скругленный прямоугольник 12_7"/>
          <p:cNvSpPr/>
          <p:nvPr/>
        </p:nvSpPr>
        <p:spPr>
          <a:xfrm>
            <a:off x="1803960" y="164520"/>
            <a:ext cx="5754960" cy="95436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d7c8"/>
              </a:gs>
              <a:gs pos="100000">
                <a:srgbClr val="ffefe9"/>
              </a:gs>
            </a:gsLst>
            <a:lin ang="16200000"/>
          </a:gradFill>
          <a:ln>
            <a:solidFill>
              <a:srgbClr val="e5811c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2000" spc="-1" strike="noStrike">
                <a:solidFill>
                  <a:srgbClr val="ff0000"/>
                </a:solidFill>
                <a:latin typeface="PT Astra Serif"/>
                <a:ea typeface="DejaVu Sans"/>
              </a:rPr>
              <a:t> </a:t>
            </a:r>
            <a:r>
              <a:rPr b="1" lang="ru-RU" sz="2000" spc="-1" strike="noStrike">
                <a:solidFill>
                  <a:srgbClr val="ff0000"/>
                </a:solidFill>
                <a:latin typeface="PT Astra Serif"/>
                <a:ea typeface="DejaVu Sans"/>
              </a:rPr>
              <a:t>ОФОРМЛЕНИЕ МАТЕРИАЛОВ НЕСЧАСТНОГО СЛУЧАЯ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129" name="Скругленный прямоугольник 8_28"/>
          <p:cNvSpPr/>
          <p:nvPr/>
        </p:nvSpPr>
        <p:spPr>
          <a:xfrm>
            <a:off x="612000" y="1260000"/>
            <a:ext cx="8206920" cy="1258920"/>
          </a:xfrm>
          <a:prstGeom prst="roundRect">
            <a:avLst>
              <a:gd name="adj" fmla="val 16667"/>
            </a:avLst>
          </a:prstGeom>
          <a:solidFill>
            <a:schemeClr val="accent1">
              <a:alpha val="71000"/>
            </a:schemeClr>
          </a:solidFill>
          <a:ln>
            <a:noFill/>
          </a:ln>
          <a:effectLst>
            <a:outerShdw algn="ctr" blurRad="44280" dir="5400000" dist="2808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prst="convex"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  <a:scene3d>
              <a:camera prst="orthographicFront">
                <a:rot lat="0" lon="0" rev="0"/>
              </a:camera>
              <a:lightRig dir="t" rig="balanced">
                <a:rot lat="0" lon="0" rev="8700000"/>
              </a:lightRig>
            </a:scene3d>
            <a:sp3d>
              <a:bevelT prst="convex" w="190500" h="38100"/>
            </a:sp3d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20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Акт о расследовании несчастного случая составляется в </a:t>
            </a:r>
            <a:endParaRPr b="0" lang="ru-RU" sz="20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2000" spc="-1" strike="noStrike">
                <a:solidFill>
                  <a:srgbClr val="ffffff"/>
                </a:solidFill>
                <a:latin typeface="PT Astra Serif"/>
                <a:ea typeface="DejaVu Sans"/>
              </a:rPr>
              <a:t>3 экземплярах,  не позднее 3 рабочих дней после завершения расследования утверждается руководителем ОУ,  заверяется печатью данной организации (при наличии)</a:t>
            </a:r>
            <a:endParaRPr b="0" lang="ru-RU" sz="20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2000" spc="-1" strike="noStrike">
              <a:latin typeface="Arial"/>
            </a:endParaRPr>
          </a:p>
        </p:txBody>
      </p:sp>
      <p:pic>
        <p:nvPicPr>
          <p:cNvPr id="130" name="Picture 5_6" descr="sarat01"/>
          <p:cNvPicPr/>
          <p:nvPr/>
        </p:nvPicPr>
        <p:blipFill>
          <a:blip r:embed="rId1"/>
          <a:stretch/>
        </p:blipFill>
        <p:spPr>
          <a:xfrm>
            <a:off x="8031600" y="27360"/>
            <a:ext cx="759600" cy="1211400"/>
          </a:xfrm>
          <a:prstGeom prst="rect">
            <a:avLst/>
          </a:prstGeom>
          <a:ln w="9525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</p:pic>
      <p:pic>
        <p:nvPicPr>
          <p:cNvPr id="131" name="Рисунок 1_6" descr=""/>
          <p:cNvPicPr/>
          <p:nvPr/>
        </p:nvPicPr>
        <p:blipFill>
          <a:blip r:embed="rId2"/>
          <a:stretch/>
        </p:blipFill>
        <p:spPr>
          <a:xfrm>
            <a:off x="58320" y="108000"/>
            <a:ext cx="1517400" cy="1130760"/>
          </a:xfrm>
          <a:prstGeom prst="rect">
            <a:avLst/>
          </a:prstGeom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</p:pic>
      <p:sp>
        <p:nvSpPr>
          <p:cNvPr id="132" name="Скругленный прямоугольник 8_29"/>
          <p:cNvSpPr/>
          <p:nvPr/>
        </p:nvSpPr>
        <p:spPr>
          <a:xfrm>
            <a:off x="180000" y="2700000"/>
            <a:ext cx="2698920" cy="2698920"/>
          </a:xfrm>
          <a:prstGeom prst="roundRect">
            <a:avLst>
              <a:gd name="adj" fmla="val 16667"/>
            </a:avLst>
          </a:prstGeom>
          <a:solidFill>
            <a:schemeClr val="accent1">
              <a:alpha val="71000"/>
            </a:schemeClr>
          </a:solidFill>
          <a:ln>
            <a:noFill/>
          </a:ln>
          <a:effectLst>
            <a:outerShdw algn="ctr" blurRad="44280" dir="5400000" dist="2808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prst="convex"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  <a:scene3d>
              <a:camera prst="orthographicFront">
                <a:rot lat="0" lon="0" rev="0"/>
              </a:camera>
              <a:lightRig dir="t" rig="balanced">
                <a:rot lat="0" lon="0" rev="8700000"/>
              </a:lightRig>
            </a:scene3d>
            <a:sp3d>
              <a:bevelT prst="convex" w="190500" h="38100"/>
            </a:sp3d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4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Первый экземпляр акта  выдается совершеннолетнему пострадавшему либо его законному представителю или иному доверенному лицу, родителям (законному представителю) несовершеннолетнего пострадавшего в течение 3 рабочих дней после дня его регистрации</a:t>
            </a:r>
            <a:endParaRPr b="0" lang="ru-RU" sz="1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400" spc="-1" strike="noStrike">
              <a:latin typeface="Arial"/>
            </a:endParaRPr>
          </a:p>
        </p:txBody>
      </p:sp>
      <p:sp>
        <p:nvSpPr>
          <p:cNvPr id="133" name="Скругленный прямоугольник 8_30"/>
          <p:cNvSpPr/>
          <p:nvPr/>
        </p:nvSpPr>
        <p:spPr>
          <a:xfrm>
            <a:off x="3240000" y="2700000"/>
            <a:ext cx="2698920" cy="2698920"/>
          </a:xfrm>
          <a:prstGeom prst="roundRect">
            <a:avLst>
              <a:gd name="adj" fmla="val 16667"/>
            </a:avLst>
          </a:prstGeom>
          <a:solidFill>
            <a:schemeClr val="accent1">
              <a:alpha val="71000"/>
            </a:schemeClr>
          </a:solidFill>
          <a:ln>
            <a:noFill/>
          </a:ln>
          <a:effectLst>
            <a:outerShdw algn="ctr" blurRad="44280" dir="5400000" dist="2808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prst="convex"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  <a:scene3d>
              <a:camera prst="orthographicFront">
                <a:rot lat="0" lon="0" rev="0"/>
              </a:camera>
              <a:lightRig dir="t" rig="balanced">
                <a:rot lat="0" lon="0" rev="8700000"/>
              </a:lightRig>
            </a:scene3d>
            <a:sp3d>
              <a:bevelT prst="convex" w="190500" h="38100"/>
            </a:sp3d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6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Второй экземпляр акта  вместе с материалами расследования хранится в организации, осуществляющей образовательную деятельность, в течение </a:t>
            </a:r>
            <a:r>
              <a:rPr b="1" lang="ru-RU" sz="1600" spc="-1" strike="noStrike" u="sng">
                <a:solidFill>
                  <a:srgbClr val="ffffff"/>
                </a:solidFill>
                <a:uFillTx/>
                <a:latin typeface="PT Astra Serif"/>
                <a:ea typeface="DejaVu Sans"/>
              </a:rPr>
              <a:t>45 лет</a:t>
            </a:r>
            <a:endParaRPr b="0" lang="ru-RU" sz="16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600" spc="-1" strike="noStrike">
              <a:latin typeface="Arial"/>
            </a:endParaRPr>
          </a:p>
        </p:txBody>
      </p:sp>
      <p:sp>
        <p:nvSpPr>
          <p:cNvPr id="134" name="Скругленный прямоугольник 8_31"/>
          <p:cNvSpPr/>
          <p:nvPr/>
        </p:nvSpPr>
        <p:spPr>
          <a:xfrm>
            <a:off x="6300000" y="2700000"/>
            <a:ext cx="2698920" cy="2698920"/>
          </a:xfrm>
          <a:prstGeom prst="roundRect">
            <a:avLst>
              <a:gd name="adj" fmla="val 16667"/>
            </a:avLst>
          </a:prstGeom>
          <a:solidFill>
            <a:schemeClr val="accent1">
              <a:alpha val="71000"/>
            </a:schemeClr>
          </a:solidFill>
          <a:ln>
            <a:noFill/>
          </a:ln>
          <a:effectLst>
            <a:outerShdw algn="ctr" blurRad="44280" dir="5400000" dist="2808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prst="convex"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  <a:scene3d>
              <a:camera prst="orthographicFront">
                <a:rot lat="0" lon="0" rev="0"/>
              </a:camera>
              <a:lightRig dir="t" rig="balanced">
                <a:rot lat="0" lon="0" rev="8700000"/>
              </a:lightRig>
            </a:scene3d>
            <a:sp3d>
              <a:bevelT prst="convex" w="190500" h="38100"/>
            </a:sp3d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ffffff"/>
                </a:solidFill>
                <a:latin typeface="PT Astra Serif"/>
                <a:ea typeface="DejaVu Sans"/>
              </a:rPr>
              <a:t>Третий экземпляр акта  вместе с копиями материалов расследования направляется учредителю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</p:txBody>
      </p:sp>
      <p:sp>
        <p:nvSpPr>
          <p:cNvPr id="135" name="Скругленный прямоугольник 12_8"/>
          <p:cNvSpPr/>
          <p:nvPr/>
        </p:nvSpPr>
        <p:spPr>
          <a:xfrm>
            <a:off x="360000" y="5704560"/>
            <a:ext cx="8278920" cy="95436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d7c8"/>
              </a:gs>
              <a:gs pos="100000">
                <a:srgbClr val="ffefe9"/>
              </a:gs>
            </a:gsLst>
            <a:lin ang="16200000"/>
          </a:gradFill>
          <a:ln>
            <a:solidFill>
              <a:srgbClr val="e5811c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2000" spc="-1" strike="noStrike">
                <a:solidFill>
                  <a:srgbClr val="000000"/>
                </a:solidFill>
                <a:latin typeface="PT Astra Serif"/>
                <a:ea typeface="DejaVu Sans"/>
              </a:rPr>
              <a:t> </a:t>
            </a:r>
            <a:r>
              <a:rPr b="1" lang="ru-RU" sz="2000" spc="-1" strike="noStrike">
                <a:solidFill>
                  <a:srgbClr val="000000"/>
                </a:solidFill>
                <a:latin typeface="PT Astra Serif"/>
                <a:ea typeface="DejaVu Sans"/>
              </a:rPr>
              <a:t>Информация о несчастном случае регистрируется организацией, осуществляющей образовательную деятельность, в журнале регистрации несчастных случаев с обучающимися</a:t>
            </a:r>
            <a:endParaRPr b="0" lang="ru-RU" sz="2000" spc="-1" strike="noStrike">
              <a:latin typeface="Arial"/>
            </a:endParaRPr>
          </a:p>
        </p:txBody>
      </p:sp>
    </p:spTree>
  </p:cSld>
  <mc:AlternateContent>
    <mc:Choice Requires="p14">
      <p:transition spd="med" p14:dur="800"/>
    </mc:Choice>
    <mc:Fallback>
      <p:transition spd="med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TextBox 7_0"/>
          <p:cNvSpPr/>
          <p:nvPr/>
        </p:nvSpPr>
        <p:spPr>
          <a:xfrm>
            <a:off x="1490040" y="5294880"/>
            <a:ext cx="7396560" cy="425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37" name="Скругленный прямоугольник 12_3"/>
          <p:cNvSpPr/>
          <p:nvPr/>
        </p:nvSpPr>
        <p:spPr>
          <a:xfrm>
            <a:off x="1907640" y="164520"/>
            <a:ext cx="5754960" cy="95436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d7c8"/>
              </a:gs>
              <a:gs pos="100000">
                <a:srgbClr val="ffefe9"/>
              </a:gs>
            </a:gsLst>
            <a:lin ang="16200000"/>
          </a:gradFill>
          <a:ln>
            <a:solidFill>
              <a:srgbClr val="e5811c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2000" spc="-1" strike="noStrike">
                <a:solidFill>
                  <a:srgbClr val="ff0000"/>
                </a:solidFill>
                <a:latin typeface="PT Astra Serif"/>
                <a:ea typeface="DejaVu Sans"/>
              </a:rPr>
              <a:t>НАПРАВЛЕНИЕ ОТЧЕТОВ О НЕСЧАСТНЫХ СЛУЧАЯХ ПО ИТОГАМ КАЛЕНДАРНОГО ГОДА</a:t>
            </a:r>
            <a:endParaRPr b="0" lang="ru-RU" sz="20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2000" spc="-1" strike="noStrike">
              <a:latin typeface="Arial"/>
            </a:endParaRPr>
          </a:p>
        </p:txBody>
      </p:sp>
      <p:sp>
        <p:nvSpPr>
          <p:cNvPr id="138" name="Скругленный прямоугольник 15_0"/>
          <p:cNvSpPr/>
          <p:nvPr/>
        </p:nvSpPr>
        <p:spPr>
          <a:xfrm>
            <a:off x="360000" y="1440000"/>
            <a:ext cx="3959640" cy="1079640"/>
          </a:xfrm>
          <a:prstGeom prst="roundRect">
            <a:avLst>
              <a:gd name="adj" fmla="val 16667"/>
            </a:avLst>
          </a:prstGeom>
          <a:solidFill>
            <a:schemeClr val="accent1">
              <a:alpha val="71000"/>
            </a:schemeClr>
          </a:solidFill>
          <a:ln>
            <a:noFill/>
          </a:ln>
          <a:effectLst>
            <a:outerShdw algn="ctr" blurRad="44280" dir="5400000" dist="2808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prst="convex"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  <a:scene3d>
              <a:camera prst="orthographicFront">
                <a:rot lat="0" lon="0" rev="0"/>
              </a:camera>
              <a:lightRig dir="t" rig="balanced">
                <a:rot lat="0" lon="0" rev="8700000"/>
              </a:lightRig>
            </a:scene3d>
            <a:sp3d>
              <a:bevelT prst="convex" w="190500" h="38100"/>
            </a:sp3d>
          </a:bodyPr>
          <a:p>
            <a:pPr algn="ctr">
              <a:lnSpc>
                <a:spcPct val="100000"/>
              </a:lnSpc>
            </a:pPr>
            <a:r>
              <a:rPr b="1" lang="ru-RU" sz="16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организации, осуществляющие образовательную деятельность</a:t>
            </a:r>
            <a:endParaRPr b="0" lang="ru-RU" sz="1600" spc="-1" strike="noStrike">
              <a:latin typeface="Arial"/>
            </a:endParaRPr>
          </a:p>
        </p:txBody>
      </p:sp>
      <p:pic>
        <p:nvPicPr>
          <p:cNvPr id="139" name="Picture 5_4" descr="sarat01"/>
          <p:cNvPicPr/>
          <p:nvPr/>
        </p:nvPicPr>
        <p:blipFill>
          <a:blip r:embed="rId1"/>
          <a:stretch/>
        </p:blipFill>
        <p:spPr>
          <a:xfrm>
            <a:off x="8031600" y="27360"/>
            <a:ext cx="759600" cy="1211400"/>
          </a:xfrm>
          <a:prstGeom prst="rect">
            <a:avLst/>
          </a:prstGeom>
          <a:ln w="9525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</p:pic>
      <p:pic>
        <p:nvPicPr>
          <p:cNvPr id="140" name="Рисунок 1_4" descr=""/>
          <p:cNvPicPr/>
          <p:nvPr/>
        </p:nvPicPr>
        <p:blipFill>
          <a:blip r:embed="rId2"/>
          <a:stretch/>
        </p:blipFill>
        <p:spPr>
          <a:xfrm>
            <a:off x="58320" y="108000"/>
            <a:ext cx="1517400" cy="1130760"/>
          </a:xfrm>
          <a:prstGeom prst="rect">
            <a:avLst/>
          </a:prstGeom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</p:pic>
      <p:sp>
        <p:nvSpPr>
          <p:cNvPr id="141" name="Полилиния 255_0"/>
          <p:cNvSpPr/>
          <p:nvPr/>
        </p:nvSpPr>
        <p:spPr>
          <a:xfrm rot="16209000">
            <a:off x="4499640" y="1620000"/>
            <a:ext cx="718920" cy="718200"/>
          </a:xfrm>
          <a:custGeom>
            <a:avLst/>
            <a:gdLst/>
            <a:ahLst/>
            <a:rect l="l" t="t" r="r" b="b"/>
            <a:pathLst>
              <a:path w="3502" h="2002">
                <a:moveTo>
                  <a:pt x="875" y="0"/>
                </a:moveTo>
                <a:lnTo>
                  <a:pt x="875" y="1500"/>
                </a:lnTo>
                <a:lnTo>
                  <a:pt x="0" y="1500"/>
                </a:lnTo>
                <a:lnTo>
                  <a:pt x="1750" y="2001"/>
                </a:lnTo>
                <a:lnTo>
                  <a:pt x="3501" y="1500"/>
                </a:lnTo>
                <a:lnTo>
                  <a:pt x="2625" y="1500"/>
                </a:lnTo>
                <a:lnTo>
                  <a:pt x="2625" y="0"/>
                </a:lnTo>
                <a:lnTo>
                  <a:pt x="875" y="0"/>
                </a:lnTo>
              </a:path>
            </a:pathLst>
          </a:custGeom>
          <a:solidFill>
            <a:srgbClr val="ff0000"/>
          </a:solidFill>
          <a:ln w="0">
            <a:solidFill>
              <a:srgbClr val="3465a4"/>
            </a:solidFill>
          </a:ln>
          <a:effectLst>
            <a:outerShdw dir="2700000" dist="49893">
              <a:srgbClr val="808080"/>
            </a:outerShdw>
          </a:effectLst>
        </p:spPr>
        <p:style>
          <a:lnRef idx="0"/>
          <a:fillRef idx="0"/>
          <a:effectRef idx="0"/>
          <a:fontRef idx="minor"/>
        </p:style>
      </p:sp>
      <p:sp>
        <p:nvSpPr>
          <p:cNvPr id="142" name="Скругленный прямоугольник 15_2"/>
          <p:cNvSpPr/>
          <p:nvPr/>
        </p:nvSpPr>
        <p:spPr>
          <a:xfrm>
            <a:off x="5580720" y="1620000"/>
            <a:ext cx="2878920" cy="719640"/>
          </a:xfrm>
          <a:prstGeom prst="roundRect">
            <a:avLst>
              <a:gd name="adj" fmla="val 16667"/>
            </a:avLst>
          </a:prstGeom>
          <a:solidFill>
            <a:schemeClr val="accent1">
              <a:alpha val="71000"/>
            </a:schemeClr>
          </a:solidFill>
          <a:ln>
            <a:noFill/>
          </a:ln>
          <a:effectLst>
            <a:outerShdw algn="ctr" blurRad="44280" dir="5400000" dist="2808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prst="convex"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  <a:scene3d>
              <a:camera prst="orthographicFront">
                <a:rot lat="0" lon="0" rev="0"/>
              </a:camera>
              <a:lightRig dir="t" rig="balanced">
                <a:rot lat="0" lon="0" rev="8700000"/>
              </a:lightRig>
            </a:scene3d>
            <a:sp3d>
              <a:bevelT prst="convex" w="190500" h="38100"/>
            </a:sp3d>
          </a:bodyPr>
          <a:p>
            <a:pPr algn="just">
              <a:lnSpc>
                <a:spcPct val="100000"/>
              </a:lnSpc>
            </a:pPr>
            <a:r>
              <a:rPr b="1" lang="ru-RU" sz="16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до 20 января наступившего года</a:t>
            </a:r>
            <a:endParaRPr b="0" lang="ru-RU" sz="1600" spc="-1" strike="noStrike">
              <a:latin typeface="Arial"/>
            </a:endParaRPr>
          </a:p>
        </p:txBody>
      </p:sp>
      <p:sp>
        <p:nvSpPr>
          <p:cNvPr id="143" name="Полилиния 255_1"/>
          <p:cNvSpPr/>
          <p:nvPr/>
        </p:nvSpPr>
        <p:spPr>
          <a:xfrm rot="16209000">
            <a:off x="4500000" y="3061080"/>
            <a:ext cx="718920" cy="718200"/>
          </a:xfrm>
          <a:custGeom>
            <a:avLst/>
            <a:gdLst/>
            <a:ahLst/>
            <a:rect l="l" t="t" r="r" b="b"/>
            <a:pathLst>
              <a:path w="3502" h="2002">
                <a:moveTo>
                  <a:pt x="875" y="0"/>
                </a:moveTo>
                <a:lnTo>
                  <a:pt x="875" y="1500"/>
                </a:lnTo>
                <a:lnTo>
                  <a:pt x="0" y="1500"/>
                </a:lnTo>
                <a:lnTo>
                  <a:pt x="1750" y="2001"/>
                </a:lnTo>
                <a:lnTo>
                  <a:pt x="3501" y="1500"/>
                </a:lnTo>
                <a:lnTo>
                  <a:pt x="2625" y="1500"/>
                </a:lnTo>
                <a:lnTo>
                  <a:pt x="2625" y="0"/>
                </a:lnTo>
                <a:lnTo>
                  <a:pt x="875" y="0"/>
                </a:lnTo>
              </a:path>
            </a:pathLst>
          </a:custGeom>
          <a:solidFill>
            <a:srgbClr val="ff0000"/>
          </a:solidFill>
          <a:ln w="0">
            <a:solidFill>
              <a:srgbClr val="3465a4"/>
            </a:solidFill>
          </a:ln>
          <a:effectLst>
            <a:outerShdw dir="2700000" dist="49893">
              <a:srgbClr val="808080"/>
            </a:outerShdw>
          </a:effectLst>
        </p:spPr>
        <p:style>
          <a:lnRef idx="0"/>
          <a:fillRef idx="0"/>
          <a:effectRef idx="0"/>
          <a:fontRef idx="minor"/>
        </p:style>
      </p:sp>
      <p:sp>
        <p:nvSpPr>
          <p:cNvPr id="144" name="Скругленный прямоугольник 15_4"/>
          <p:cNvSpPr/>
          <p:nvPr/>
        </p:nvSpPr>
        <p:spPr>
          <a:xfrm>
            <a:off x="360000" y="2700000"/>
            <a:ext cx="3959640" cy="1439640"/>
          </a:xfrm>
          <a:prstGeom prst="roundRect">
            <a:avLst>
              <a:gd name="adj" fmla="val 16667"/>
            </a:avLst>
          </a:prstGeom>
          <a:solidFill>
            <a:schemeClr val="accent1">
              <a:alpha val="71000"/>
            </a:schemeClr>
          </a:solidFill>
          <a:ln>
            <a:noFill/>
          </a:ln>
          <a:effectLst>
            <a:outerShdw algn="ctr" blurRad="44280" dir="5400000" dist="2808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prst="convex"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  <a:scene3d>
              <a:camera prst="orthographicFront">
                <a:rot lat="0" lon="0" rev="0"/>
              </a:camera>
              <a:lightRig dir="t" rig="balanced">
                <a:rot lat="0" lon="0" rev="8700000"/>
              </a:lightRig>
            </a:scene3d>
            <a:sp3d>
              <a:bevelT prst="convex" w="190500" h="38100"/>
            </a:sp3d>
          </a:bodyPr>
          <a:p>
            <a:pPr algn="just">
              <a:lnSpc>
                <a:spcPct val="100000"/>
              </a:lnSpc>
            </a:pPr>
            <a:r>
              <a:rPr b="1" lang="ru-RU" sz="1600" spc="-1" strike="noStrike">
                <a:solidFill>
                  <a:srgbClr val="ffffff"/>
                </a:solidFill>
                <a:latin typeface="PT Astra Serif"/>
                <a:ea typeface="DejaVu Sans"/>
              </a:rPr>
              <a:t>Учредители частных организаций, осуществляющих образовательную деятельность, и органы местного самоуправления, осуществляющие управление в сфере образования</a:t>
            </a:r>
            <a:endParaRPr b="0" lang="ru-RU" sz="1600" spc="-1" strike="noStrike">
              <a:latin typeface="Arial"/>
            </a:endParaRPr>
          </a:p>
        </p:txBody>
      </p:sp>
      <p:sp>
        <p:nvSpPr>
          <p:cNvPr id="145" name="Скругленный прямоугольник 15_1"/>
          <p:cNvSpPr/>
          <p:nvPr/>
        </p:nvSpPr>
        <p:spPr>
          <a:xfrm>
            <a:off x="5580720" y="3060000"/>
            <a:ext cx="2878920" cy="719640"/>
          </a:xfrm>
          <a:prstGeom prst="roundRect">
            <a:avLst>
              <a:gd name="adj" fmla="val 16667"/>
            </a:avLst>
          </a:prstGeom>
          <a:solidFill>
            <a:schemeClr val="accent1">
              <a:alpha val="71000"/>
            </a:schemeClr>
          </a:solidFill>
          <a:ln>
            <a:noFill/>
          </a:ln>
          <a:effectLst>
            <a:outerShdw algn="ctr" blurRad="44280" dir="5400000" dist="2808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prst="convex"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  <a:scene3d>
              <a:camera prst="orthographicFront">
                <a:rot lat="0" lon="0" rev="0"/>
              </a:camera>
              <a:lightRig dir="t" rig="balanced">
                <a:rot lat="0" lon="0" rev="8700000"/>
              </a:lightRig>
            </a:scene3d>
            <a:sp3d>
              <a:bevelT prst="convex" w="190500" h="38100"/>
            </a:sp3d>
          </a:bodyPr>
          <a:p>
            <a:pPr algn="just">
              <a:lnSpc>
                <a:spcPct val="100000"/>
              </a:lnSpc>
            </a:pPr>
            <a:r>
              <a:rPr b="1" lang="ru-RU" sz="16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до 30 января наступившего года</a:t>
            </a:r>
            <a:endParaRPr b="0" lang="ru-RU" sz="1600" spc="-1" strike="noStrike">
              <a:latin typeface="Arial"/>
            </a:endParaRPr>
          </a:p>
        </p:txBody>
      </p:sp>
      <p:sp>
        <p:nvSpPr>
          <p:cNvPr id="146" name="Скругленный прямоугольник 15_3"/>
          <p:cNvSpPr/>
          <p:nvPr/>
        </p:nvSpPr>
        <p:spPr>
          <a:xfrm>
            <a:off x="360000" y="4320000"/>
            <a:ext cx="3959640" cy="1439640"/>
          </a:xfrm>
          <a:prstGeom prst="roundRect">
            <a:avLst>
              <a:gd name="adj" fmla="val 16667"/>
            </a:avLst>
          </a:prstGeom>
          <a:solidFill>
            <a:schemeClr val="accent1">
              <a:alpha val="71000"/>
            </a:schemeClr>
          </a:solidFill>
          <a:ln>
            <a:noFill/>
          </a:ln>
          <a:effectLst>
            <a:outerShdw algn="ctr" blurRad="44280" dir="5400000" dist="2808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prst="convex"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  <a:scene3d>
              <a:camera prst="orthographicFront">
                <a:rot lat="0" lon="0" rev="0"/>
              </a:camera>
              <a:lightRig dir="t" rig="balanced">
                <a:rot lat="0" lon="0" rev="8700000"/>
              </a:lightRig>
            </a:scene3d>
            <a:sp3d>
              <a:bevelT prst="convex" w="190500" h="38100"/>
            </a:sp3d>
          </a:bodyPr>
          <a:p>
            <a:pPr algn="just">
              <a:lnSpc>
                <a:spcPct val="100000"/>
              </a:lnSpc>
            </a:pPr>
            <a:r>
              <a:rPr b="1" lang="ru-RU" sz="16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Органы исполнительной власти субъектов Российской Федерации, осуществляющие государственное управление в сфере образования</a:t>
            </a:r>
            <a:endParaRPr b="0" lang="ru-RU" sz="1600" spc="-1" strike="noStrike">
              <a:latin typeface="Arial"/>
            </a:endParaRPr>
          </a:p>
        </p:txBody>
      </p:sp>
      <p:sp>
        <p:nvSpPr>
          <p:cNvPr id="147" name="Полилиния 255_2"/>
          <p:cNvSpPr/>
          <p:nvPr/>
        </p:nvSpPr>
        <p:spPr>
          <a:xfrm rot="16209000">
            <a:off x="4500000" y="4574880"/>
            <a:ext cx="718920" cy="718200"/>
          </a:xfrm>
          <a:custGeom>
            <a:avLst/>
            <a:gdLst/>
            <a:ahLst/>
            <a:rect l="l" t="t" r="r" b="b"/>
            <a:pathLst>
              <a:path w="3502" h="2002">
                <a:moveTo>
                  <a:pt x="875" y="0"/>
                </a:moveTo>
                <a:lnTo>
                  <a:pt x="875" y="1500"/>
                </a:lnTo>
                <a:lnTo>
                  <a:pt x="0" y="1500"/>
                </a:lnTo>
                <a:lnTo>
                  <a:pt x="1750" y="2001"/>
                </a:lnTo>
                <a:lnTo>
                  <a:pt x="3501" y="1500"/>
                </a:lnTo>
                <a:lnTo>
                  <a:pt x="2625" y="1500"/>
                </a:lnTo>
                <a:lnTo>
                  <a:pt x="2625" y="0"/>
                </a:lnTo>
                <a:lnTo>
                  <a:pt x="875" y="0"/>
                </a:lnTo>
              </a:path>
            </a:pathLst>
          </a:custGeom>
          <a:solidFill>
            <a:srgbClr val="ff0000"/>
          </a:solidFill>
          <a:ln w="0">
            <a:solidFill>
              <a:srgbClr val="3465a4"/>
            </a:solidFill>
          </a:ln>
          <a:effectLst>
            <a:outerShdw dir="2700000" dist="49893">
              <a:srgbClr val="808080"/>
            </a:outerShdw>
          </a:effectLst>
        </p:spPr>
        <p:style>
          <a:lnRef idx="0"/>
          <a:fillRef idx="0"/>
          <a:effectRef idx="0"/>
          <a:fontRef idx="minor"/>
        </p:style>
      </p:sp>
      <p:sp>
        <p:nvSpPr>
          <p:cNvPr id="148" name="Скругленный прямоугольник 15_5"/>
          <p:cNvSpPr/>
          <p:nvPr/>
        </p:nvSpPr>
        <p:spPr>
          <a:xfrm>
            <a:off x="5580720" y="4574880"/>
            <a:ext cx="2878920" cy="719640"/>
          </a:xfrm>
          <a:prstGeom prst="roundRect">
            <a:avLst>
              <a:gd name="adj" fmla="val 16667"/>
            </a:avLst>
          </a:prstGeom>
          <a:solidFill>
            <a:schemeClr val="accent1">
              <a:alpha val="71000"/>
            </a:schemeClr>
          </a:solidFill>
          <a:ln>
            <a:noFill/>
          </a:ln>
          <a:effectLst>
            <a:outerShdw algn="ctr" blurRad="44280" dir="5400000" dist="2808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prst="convex"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  <a:scene3d>
              <a:camera prst="orthographicFront">
                <a:rot lat="0" lon="0" rev="0"/>
              </a:camera>
              <a:lightRig dir="t" rig="balanced">
                <a:rot lat="0" lon="0" rev="8700000"/>
              </a:lightRig>
            </a:scene3d>
            <a:sp3d>
              <a:bevelT prst="convex" w="190500" h="38100"/>
            </a:sp3d>
          </a:bodyPr>
          <a:p>
            <a:pPr algn="just">
              <a:lnSpc>
                <a:spcPct val="100000"/>
              </a:lnSpc>
            </a:pPr>
            <a:r>
              <a:rPr b="1" lang="ru-RU" sz="16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до 1 марта наступившего года</a:t>
            </a:r>
            <a:endParaRPr b="0" lang="ru-RU" sz="1600" spc="-1" strike="noStrike">
              <a:latin typeface="Arial"/>
            </a:endParaRPr>
          </a:p>
        </p:txBody>
      </p:sp>
    </p:spTree>
  </p:cSld>
  <mc:AlternateContent>
    <mc:Choice Requires="p14">
      <p:transition spd="med" p14:dur="800"/>
    </mc:Choice>
    <mc:Fallback>
      <p:transition spd="med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4986</TotalTime>
  <Application>LibreOffice/7.1.6.2$Windows_X86_64 LibreOffice_project/0e133318fcee89abacd6a7d077e292f1145735c3</Application>
  <AppVersion>15.0000</AppVersion>
  <Words>701</Words>
  <Paragraphs>112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2017-10-21T08:14:02Z</dcterms:created>
  <dc:creator>NEROZYA ELENA</dc:creator>
  <dc:description/>
  <dc:language>ru-RU</dc:language>
  <cp:lastModifiedBy/>
  <cp:lastPrinted>2021-12-03T05:01:49Z</cp:lastPrinted>
  <dcterms:modified xsi:type="dcterms:W3CDTF">2024-09-30T13:12:24Z</dcterms:modified>
  <cp:revision>618</cp:revision>
  <dc:subject/>
  <dc:title>Презентация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Экран (4:3)</vt:lpwstr>
  </property>
  <property fmtid="{D5CDD505-2E9C-101B-9397-08002B2CF9AE}" pid="3" name="Slides">
    <vt:i4>11</vt:i4>
  </property>
</Properties>
</file>