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79" r:id="rId3"/>
    <p:sldId id="280" r:id="rId4"/>
    <p:sldId id="304" r:id="rId5"/>
    <p:sldId id="303" r:id="rId6"/>
    <p:sldId id="305" r:id="rId7"/>
    <p:sldId id="306" r:id="rId8"/>
    <p:sldId id="310" r:id="rId9"/>
    <p:sldId id="307" r:id="rId10"/>
    <p:sldId id="308" r:id="rId11"/>
    <p:sldId id="301" r:id="rId12"/>
    <p:sldId id="300" r:id="rId13"/>
    <p:sldId id="296" r:id="rId14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3B8F"/>
    <a:srgbClr val="E5D4C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18.12.2020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1525078"/>
      </p:ext>
    </p:extLst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18.12.2020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6613948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18.12.2020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4154056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18.12.2020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0357183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18.12.2020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759597227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18.12.2020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4046155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18.12.2020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8383418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18.12.2020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1944511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18.12.2020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0847025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18.12.2020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2654973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18.12.2020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869100568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18.12.2020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3000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spd="slow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pravo.gov.ru/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minobr.nadzor@mail.ru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512426"/>
            <a:ext cx="9144000" cy="3068702"/>
          </a:xfrm>
          <a:prstGeom prst="rect">
            <a:avLst/>
          </a:prstGeom>
          <a:solidFill>
            <a:schemeClr val="accent1">
              <a:lumMod val="20000"/>
              <a:lumOff val="80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581325" y="35099"/>
            <a:ext cx="6426868" cy="178510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2200" b="1" i="1" dirty="0">
                <a:ln w="10541" cmpd="sng">
                  <a:noFill/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Комитет по государственному контролю и надзору </a:t>
            </a:r>
            <a:r>
              <a:rPr lang="ru-RU" sz="2200" b="1" i="1" dirty="0" smtClean="0">
                <a:ln w="10541" cmpd="sng">
                  <a:noFill/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200" b="1" i="1" dirty="0">
                <a:ln w="10541" cmpd="sng">
                  <a:noFill/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сфере </a:t>
            </a:r>
            <a:r>
              <a:rPr lang="ru-RU" sz="2200" b="1" i="1" dirty="0" smtClean="0">
                <a:ln w="10541" cmpd="sng">
                  <a:noFill/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образования</a:t>
            </a:r>
          </a:p>
          <a:p>
            <a:pPr algn="ctr"/>
            <a:r>
              <a:rPr lang="ru-RU" sz="2200" b="1" i="1" dirty="0" smtClean="0">
                <a:ln w="10541" cmpd="sng">
                  <a:noFill/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министерства образования </a:t>
            </a:r>
            <a:br>
              <a:rPr lang="ru-RU" sz="2200" b="1" i="1" dirty="0" smtClean="0">
                <a:ln w="10541" cmpd="sng">
                  <a:noFill/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i="1" dirty="0" smtClean="0">
                <a:ln w="10541" cmpd="sng">
                  <a:noFill/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Саратовской области</a:t>
            </a:r>
            <a:endParaRPr lang="ru-RU" sz="2200" b="1" i="1" dirty="0">
              <a:ln w="10541" cmpd="sng">
                <a:noFill/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1027" y="2132856"/>
            <a:ext cx="8487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«Об изменениях в действующем законодательстве Российской Федерации в сфере образования»</a:t>
            </a:r>
            <a:endParaRPr lang="ru-RU" sz="32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5" descr="sarat0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3528" y="0"/>
            <a:ext cx="765318" cy="1217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59277852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484784"/>
            <a:ext cx="9144000" cy="1008112"/>
          </a:xfrm>
          <a:prstGeom prst="rect">
            <a:avLst/>
          </a:prstGeom>
          <a:solidFill>
            <a:schemeClr val="accent1">
              <a:lumMod val="20000"/>
              <a:lumOff val="80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1325" y="25574"/>
            <a:ext cx="6426868" cy="144655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2200" b="1" i="1" dirty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Комитет по государственному контролю и надзору </a:t>
            </a:r>
            <a:r>
              <a:rPr lang="ru-RU" sz="2200" b="1" i="1" dirty="0" smtClean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200" b="1" i="1" dirty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сфере </a:t>
            </a:r>
            <a:r>
              <a:rPr lang="ru-RU" sz="2200" b="1" i="1" dirty="0" smtClean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образования</a:t>
            </a:r>
          </a:p>
          <a:p>
            <a:pPr algn="ctr"/>
            <a:r>
              <a:rPr lang="ru-RU" sz="2200" b="1" i="1" dirty="0" smtClean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министерства образования </a:t>
            </a:r>
            <a:br>
              <a:rPr lang="ru-RU" sz="2200" b="1" i="1" dirty="0" smtClean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i="1" dirty="0" smtClean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Саратовской области</a:t>
            </a:r>
            <a:endParaRPr lang="ru-RU" sz="2200" b="1" i="1" dirty="0">
              <a:ln w="10541" cmpd="sng">
                <a:noFill/>
                <a:prstDash val="solid"/>
              </a:ln>
              <a:solidFill>
                <a:srgbClr val="A1957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1412776"/>
            <a:ext cx="8487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изменения, отраженные в новом Порядке приема на обучение по образовательным программам начального общего, основного общего и среднего общего образования:</a:t>
            </a:r>
            <a:endParaRPr lang="ru-RU" sz="2000" b="1" dirty="0">
              <a:solidFill>
                <a:srgbClr val="A1957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5" descr="sarat0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3348" y="0"/>
            <a:ext cx="765318" cy="1217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107504" y="2924945"/>
            <a:ext cx="8857299" cy="318933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1750" dirty="0" smtClean="0">
                <a:latin typeface="Times New Roman"/>
                <a:ea typeface="Calibri"/>
                <a:cs typeface="Times New Roman"/>
              </a:rPr>
              <a:t> В заявлении о приеме на обучение родителем (законным представителем) ребенка или поступающим указываются дополнительные сведения:</a:t>
            </a:r>
          </a:p>
          <a:p>
            <a:pPr algn="just">
              <a:lnSpc>
                <a:spcPct val="115000"/>
              </a:lnSpc>
              <a:buFont typeface="Arial" pitchFamily="34" charset="0"/>
              <a:buChar char="•"/>
            </a:pPr>
            <a:r>
              <a:rPr lang="ru-RU" sz="1750" dirty="0" smtClean="0">
                <a:latin typeface="Times New Roman"/>
                <a:ea typeface="Calibri"/>
                <a:cs typeface="Times New Roman"/>
              </a:rPr>
              <a:t> адрес(а) электронной почты,</a:t>
            </a:r>
          </a:p>
          <a:p>
            <a:pPr algn="just">
              <a:lnSpc>
                <a:spcPct val="115000"/>
              </a:lnSpc>
              <a:buFont typeface="Arial" pitchFamily="34" charset="0"/>
              <a:buChar char="•"/>
            </a:pPr>
            <a:r>
              <a:rPr lang="ru-RU" sz="1750" dirty="0" smtClean="0">
                <a:latin typeface="Times New Roman"/>
                <a:ea typeface="Calibri"/>
                <a:cs typeface="Times New Roman"/>
              </a:rPr>
              <a:t> номер(а) телефона(</a:t>
            </a:r>
            <a:r>
              <a:rPr lang="ru-RU" sz="1750" dirty="0" err="1" smtClean="0">
                <a:latin typeface="Times New Roman"/>
                <a:ea typeface="Calibri"/>
                <a:cs typeface="Times New Roman"/>
              </a:rPr>
              <a:t>ов</a:t>
            </a:r>
            <a:r>
              <a:rPr lang="ru-RU" sz="1750" dirty="0" smtClean="0">
                <a:latin typeface="Times New Roman"/>
                <a:ea typeface="Calibri"/>
                <a:cs typeface="Times New Roman"/>
              </a:rPr>
              <a:t>) родителя(ей) (законного(</a:t>
            </a:r>
            <a:r>
              <a:rPr lang="ru-RU" sz="1750" dirty="0" err="1" smtClean="0">
                <a:latin typeface="Times New Roman"/>
                <a:ea typeface="Calibri"/>
                <a:cs typeface="Times New Roman"/>
              </a:rPr>
              <a:t>ых</a:t>
            </a:r>
            <a:r>
              <a:rPr lang="ru-RU" sz="1750" dirty="0" smtClean="0">
                <a:latin typeface="Times New Roman"/>
                <a:ea typeface="Calibri"/>
                <a:cs typeface="Times New Roman"/>
              </a:rPr>
              <a:t>) представителя(ей) ребенка или поступающего (теперь при наличии),</a:t>
            </a:r>
          </a:p>
          <a:p>
            <a:pPr algn="just">
              <a:lnSpc>
                <a:spcPct val="115000"/>
              </a:lnSpc>
              <a:buFont typeface="Arial" pitchFamily="34" charset="0"/>
              <a:buChar char="•"/>
            </a:pPr>
            <a:r>
              <a:rPr lang="ru-RU" sz="1750" dirty="0" smtClean="0">
                <a:latin typeface="Times New Roman"/>
                <a:ea typeface="Calibri"/>
                <a:cs typeface="Times New Roman"/>
              </a:rPr>
              <a:t> язык образования (в случае получения образования  на родном языке из числа языков народов РФ или на иностранном языке),</a:t>
            </a:r>
          </a:p>
          <a:p>
            <a:pPr algn="just">
              <a:lnSpc>
                <a:spcPct val="115000"/>
              </a:lnSpc>
              <a:buFont typeface="Arial" pitchFamily="34" charset="0"/>
              <a:buChar char="•"/>
            </a:pPr>
            <a:r>
              <a:rPr lang="ru-RU" sz="1750" dirty="0" smtClean="0">
                <a:latin typeface="Times New Roman"/>
                <a:ea typeface="Calibri"/>
                <a:cs typeface="Times New Roman"/>
              </a:rPr>
              <a:t> родной язык из числа языков народов РФ (в том числе русского языка как родного языка),</a:t>
            </a:r>
          </a:p>
          <a:p>
            <a:pPr algn="just">
              <a:lnSpc>
                <a:spcPct val="115000"/>
              </a:lnSpc>
              <a:buFont typeface="Arial" pitchFamily="34" charset="0"/>
              <a:buChar char="•"/>
            </a:pPr>
            <a:r>
              <a:rPr lang="ru-RU" sz="1750" dirty="0" smtClean="0">
                <a:latin typeface="Times New Roman"/>
                <a:ea typeface="Calibri"/>
                <a:cs typeface="Times New Roman"/>
              </a:rPr>
              <a:t> согласие на обработку персональных данных родителя(ей) (законного(</a:t>
            </a:r>
            <a:r>
              <a:rPr lang="ru-RU" sz="1750" dirty="0" err="1" smtClean="0">
                <a:latin typeface="Times New Roman"/>
                <a:ea typeface="Calibri"/>
                <a:cs typeface="Times New Roman"/>
              </a:rPr>
              <a:t>ых</a:t>
            </a:r>
            <a:r>
              <a:rPr lang="ru-RU" sz="1750" dirty="0" smtClean="0">
                <a:latin typeface="Times New Roman"/>
                <a:ea typeface="Calibri"/>
                <a:cs typeface="Times New Roman"/>
              </a:rPr>
              <a:t>) представителя(ей) ребенка или поступающего.</a:t>
            </a:r>
          </a:p>
        </p:txBody>
      </p:sp>
    </p:spTree>
    <p:extLst>
      <p:ext uri="{BB962C8B-B14F-4D97-AF65-F5344CB8AC3E}">
        <p14:creationId xmlns:p14="http://schemas.microsoft.com/office/powerpoint/2010/main" xmlns="" val="189031763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8653" y="1484784"/>
            <a:ext cx="9144000" cy="1512168"/>
          </a:xfrm>
          <a:prstGeom prst="rect">
            <a:avLst/>
          </a:prstGeom>
          <a:solidFill>
            <a:schemeClr val="accent1">
              <a:lumMod val="20000"/>
              <a:lumOff val="80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1325" y="25574"/>
            <a:ext cx="6426868" cy="144655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2200" b="1" i="1" dirty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Комитет по государственному контролю и надзору </a:t>
            </a:r>
            <a:r>
              <a:rPr lang="ru-RU" sz="2200" b="1" i="1" dirty="0" smtClean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200" b="1" i="1" dirty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сфере </a:t>
            </a:r>
            <a:r>
              <a:rPr lang="ru-RU" sz="2200" b="1" i="1" dirty="0" smtClean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образования</a:t>
            </a:r>
          </a:p>
          <a:p>
            <a:pPr algn="ctr"/>
            <a:r>
              <a:rPr lang="ru-RU" sz="2200" b="1" i="1" dirty="0" smtClean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министерства образования </a:t>
            </a:r>
            <a:br>
              <a:rPr lang="ru-RU" sz="2200" b="1" i="1" dirty="0" smtClean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i="1" dirty="0" smtClean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Саратовской области</a:t>
            </a:r>
            <a:endParaRPr lang="ru-RU" sz="2200" b="1" i="1" dirty="0">
              <a:ln w="10541" cmpd="sng">
                <a:noFill/>
                <a:prstDash val="solid"/>
              </a:ln>
              <a:solidFill>
                <a:srgbClr val="A1957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9615" y="1472124"/>
            <a:ext cx="848746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Административная ответственность, предусмотренная Кодексом об административных </a:t>
            </a:r>
            <a:r>
              <a:rPr lang="ru-RU" sz="2200" b="1" dirty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правонарушениях </a:t>
            </a:r>
            <a:r>
              <a:rPr lang="ru-RU" sz="2200" b="1" dirty="0" smtClean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РФ за </a:t>
            </a:r>
            <a:r>
              <a:rPr lang="ru-RU" sz="2200" b="1" dirty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нарушении </a:t>
            </a:r>
            <a:r>
              <a:rPr lang="ru-RU" sz="2200" b="1" dirty="0" smtClean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установленного законодательством об образовании порядка приема в образовательную организацию</a:t>
            </a:r>
          </a:p>
          <a:p>
            <a:pPr algn="ctr"/>
            <a:endParaRPr lang="ru-RU" sz="2200" b="1" dirty="0" smtClean="0">
              <a:solidFill>
                <a:srgbClr val="A1957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5" descr="sarat0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9512" y="0"/>
            <a:ext cx="765318" cy="1217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395536" y="3501008"/>
            <a:ext cx="8401542" cy="20036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Ч. 5 ст. 19.30 КоАП РФ: </a:t>
            </a:r>
          </a:p>
          <a:p>
            <a:pPr indent="449580" algn="just">
              <a:lnSpc>
                <a:spcPct val="115000"/>
              </a:lnSpc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 Нарушение установленного законодательством об образовании порядка приема в образовательную организацию -</a:t>
            </a:r>
          </a:p>
          <a:p>
            <a:pPr indent="449580" algn="just">
              <a:lnSpc>
                <a:spcPct val="115000"/>
              </a:lnSpc>
            </a:pPr>
            <a:r>
              <a:rPr lang="ru-RU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влечет наложение административного штрафа на должностных лиц в размере от десяти тысяч до тридцати тысяч рублей; на юридических лиц - от пятидесяти тысяч до ста тысяч рублей.</a:t>
            </a:r>
          </a:p>
        </p:txBody>
      </p:sp>
    </p:spTree>
    <p:extLst>
      <p:ext uri="{BB962C8B-B14F-4D97-AF65-F5344CB8AC3E}">
        <p14:creationId xmlns:p14="http://schemas.microsoft.com/office/powerpoint/2010/main" xmlns="" val="289736499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852936"/>
            <a:ext cx="9144000" cy="769441"/>
          </a:xfrm>
          <a:prstGeom prst="rect">
            <a:avLst/>
          </a:prstGeom>
          <a:solidFill>
            <a:schemeClr val="accent1">
              <a:lumMod val="20000"/>
              <a:lumOff val="80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hlinkClick r:id="rId2"/>
              </a:rPr>
              <a:t>http://</a:t>
            </a:r>
            <a:r>
              <a:rPr lang="en-US" sz="3600" dirty="0" smtClean="0">
                <a:solidFill>
                  <a:srgbClr val="FF0000"/>
                </a:solidFill>
                <a:hlinkClick r:id="rId2"/>
              </a:rPr>
              <a:t>www.pravo.gov.ru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endParaRPr lang="en-US" sz="3600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1325" y="25574"/>
            <a:ext cx="6426868" cy="144655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2200" b="1" i="1" dirty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Комитет по государственному контролю и надзору </a:t>
            </a:r>
            <a:r>
              <a:rPr lang="ru-RU" sz="2200" b="1" i="1" dirty="0" smtClean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200" b="1" i="1" dirty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сфере </a:t>
            </a:r>
            <a:r>
              <a:rPr lang="ru-RU" sz="2200" b="1" i="1" dirty="0" smtClean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образования</a:t>
            </a:r>
          </a:p>
          <a:p>
            <a:pPr algn="ctr"/>
            <a:r>
              <a:rPr lang="ru-RU" sz="2200" b="1" i="1" dirty="0" smtClean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министерства образования </a:t>
            </a:r>
            <a:br>
              <a:rPr lang="ru-RU" sz="2200" b="1" i="1" dirty="0" smtClean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i="1" dirty="0" smtClean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Саратовской области</a:t>
            </a:r>
            <a:endParaRPr lang="ru-RU" sz="2200" b="1" i="1" dirty="0">
              <a:ln w="10541" cmpd="sng">
                <a:noFill/>
                <a:prstDash val="solid"/>
              </a:ln>
              <a:solidFill>
                <a:srgbClr val="A1957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7722" y="1556791"/>
            <a:ext cx="8487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Официальный адрес интернет-портала правовой информации: </a:t>
            </a:r>
            <a:endParaRPr lang="ru-RU" sz="2200" b="1" dirty="0">
              <a:solidFill>
                <a:srgbClr val="A1957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5" descr="sarat01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91434" y="37576"/>
            <a:ext cx="765318" cy="1217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06394872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898" y="1729130"/>
            <a:ext cx="9144000" cy="1872208"/>
          </a:xfrm>
          <a:prstGeom prst="rect">
            <a:avLst/>
          </a:prstGeom>
          <a:solidFill>
            <a:schemeClr val="accent1">
              <a:lumMod val="20000"/>
              <a:lumOff val="80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57500" y="-8334"/>
            <a:ext cx="65742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  <a:cs typeface="Times New Roman" panose="02020603050405020304" pitchFamily="18" charset="0"/>
              </a:rPr>
              <a:t>Комитет по государственному контролю и надзору в сфере образования министерства образования Саратовской облас</a:t>
            </a:r>
            <a:r>
              <a:rPr lang="ru-RU" sz="2400" b="1" i="1" dirty="0" smtClean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</a:t>
            </a:r>
            <a:endParaRPr lang="ru-RU" sz="2400" b="1" i="1" dirty="0">
              <a:solidFill>
                <a:srgbClr val="A1957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5" descr="sarat0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20" y="27285"/>
            <a:ext cx="765318" cy="1217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0" y="1863116"/>
            <a:ext cx="9161898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1752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всем возникающим вопросам можно обращаться по адресу: 410002, г. Саратов, ул. Соляная, 15.</a:t>
            </a:r>
          </a:p>
          <a:p>
            <a:pPr algn="ctr"/>
            <a:r>
              <a:rPr lang="ru-RU" sz="2400" b="1" dirty="0" smtClean="0">
                <a:solidFill>
                  <a:srgbClr val="C1752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Тел. 8 (845 2) 49-92-48; </a:t>
            </a:r>
            <a:r>
              <a:rPr lang="ru-RU" sz="2400" b="1" smtClean="0">
                <a:solidFill>
                  <a:srgbClr val="C1752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49-92-84; 49-93-17</a:t>
            </a:r>
            <a:r>
              <a:rPr lang="ru-RU" sz="2400" b="1" dirty="0" smtClean="0">
                <a:solidFill>
                  <a:srgbClr val="C1752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rgbClr val="C1752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smtClean="0">
                <a:solidFill>
                  <a:srgbClr val="C1752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</a:t>
            </a:r>
            <a:r>
              <a:rPr lang="ru-RU" sz="2400" b="1" dirty="0" smtClean="0">
                <a:solidFill>
                  <a:srgbClr val="C1752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400" b="1" dirty="0" smtClean="0">
                <a:solidFill>
                  <a:srgbClr val="C1752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minobr.nadzor@mail.ru</a:t>
            </a:r>
            <a:r>
              <a:rPr lang="en-US" sz="2400" b="1" dirty="0" smtClean="0">
                <a:solidFill>
                  <a:srgbClr val="C1752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b="1" dirty="0">
              <a:solidFill>
                <a:srgbClr val="C17529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51488" y="3861048"/>
            <a:ext cx="56589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Сайт: </a:t>
            </a:r>
            <a:r>
              <a:rPr lang="en-US" sz="3200" b="1" dirty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minobr.saratov.gov.ru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7897" y="5013176"/>
            <a:ext cx="9126102" cy="1728192"/>
          </a:xfrm>
          <a:prstGeom prst="rect">
            <a:avLst/>
          </a:prstGeom>
          <a:blipFill dpi="0" rotWithShape="1">
            <a:blip r:embed="rId4" cstate="print">
              <a:alphaModFix amt="72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096944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628801"/>
            <a:ext cx="9144000" cy="769440"/>
          </a:xfrm>
          <a:prstGeom prst="rect">
            <a:avLst/>
          </a:prstGeom>
          <a:solidFill>
            <a:schemeClr val="accent1">
              <a:lumMod val="20000"/>
              <a:lumOff val="80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1325" y="25574"/>
            <a:ext cx="6426868" cy="144655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2200" b="1" i="1" dirty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Комитет по государственному контролю и надзору </a:t>
            </a:r>
            <a:r>
              <a:rPr lang="ru-RU" sz="2200" b="1" i="1" dirty="0" smtClean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200" b="1" i="1" dirty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сфере </a:t>
            </a:r>
            <a:r>
              <a:rPr lang="ru-RU" sz="2200" b="1" i="1" dirty="0" smtClean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образования</a:t>
            </a:r>
          </a:p>
          <a:p>
            <a:pPr algn="ctr"/>
            <a:r>
              <a:rPr lang="ru-RU" sz="2200" b="1" i="1" dirty="0" smtClean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министерства образования Саратовской области</a:t>
            </a:r>
            <a:endParaRPr lang="ru-RU" sz="2200" b="1" i="1" dirty="0">
              <a:ln w="10541" cmpd="sng">
                <a:noFill/>
                <a:prstDash val="solid"/>
              </a:ln>
              <a:solidFill>
                <a:srgbClr val="A1957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1124" y="1637031"/>
            <a:ext cx="8487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Нормативные правовой акт, утрачивающий силу, и вступающий в силу:</a:t>
            </a:r>
            <a:endParaRPr lang="ru-RU" sz="2200" b="1" dirty="0">
              <a:solidFill>
                <a:srgbClr val="A1957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5" descr="sarat0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91124" y="0"/>
            <a:ext cx="765318" cy="1217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395537" y="2708920"/>
            <a:ext cx="8568950" cy="1477328"/>
          </a:xfrm>
          <a:prstGeom prst="rect">
            <a:avLst/>
          </a:prstGeom>
          <a:solidFill>
            <a:srgbClr val="C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/>
              </a:rPr>
              <a:t>Приказ Минобрнауки России от 30.08.2013 № 1015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образования»</a:t>
            </a:r>
          </a:p>
          <a:p>
            <a:pPr algn="just"/>
            <a:r>
              <a:rPr lang="ru-RU" dirty="0" smtClean="0">
                <a:solidFill>
                  <a:prstClr val="black"/>
                </a:solidFill>
              </a:rPr>
              <a:t>(</a:t>
            </a:r>
            <a:r>
              <a:rPr lang="ru-RU" dirty="0" smtClean="0">
                <a:latin typeface="Arial"/>
              </a:rPr>
              <a:t>Окончание действия </a:t>
            </a:r>
            <a:r>
              <a:rPr lang="ru-RU" dirty="0">
                <a:latin typeface="Arial"/>
              </a:rPr>
              <a:t>документа - </a:t>
            </a:r>
            <a:r>
              <a:rPr lang="ru-RU" dirty="0" smtClean="0">
                <a:solidFill>
                  <a:srgbClr val="0000FF"/>
                </a:solidFill>
                <a:latin typeface="Arial"/>
              </a:rPr>
              <a:t>31.12.2020</a:t>
            </a:r>
            <a:r>
              <a:rPr lang="ru-RU" dirty="0" smtClean="0">
                <a:solidFill>
                  <a:prstClr val="black"/>
                </a:solidFill>
              </a:rPr>
              <a:t>).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4221088"/>
            <a:ext cx="8577497" cy="1754326"/>
          </a:xfrm>
          <a:prstGeom prst="rect">
            <a:avLst/>
          </a:prstGeom>
          <a:solidFill>
            <a:srgbClr val="92D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Минпросвещения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России от 28.08.2020 № 442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образования»</a:t>
            </a:r>
          </a:p>
          <a:p>
            <a:pPr lvl="0" algn="just"/>
            <a:r>
              <a:rPr lang="ru-RU" dirty="0" smtClean="0">
                <a:solidFill>
                  <a:prstClr val="black"/>
                </a:solidFill>
              </a:rPr>
              <a:t>(</a:t>
            </a:r>
            <a:r>
              <a:rPr lang="ru-RU" dirty="0" smtClean="0">
                <a:solidFill>
                  <a:prstClr val="black"/>
                </a:solidFill>
                <a:latin typeface="Arial"/>
              </a:rPr>
              <a:t>Начало действия документа - </a:t>
            </a:r>
            <a:r>
              <a:rPr lang="ru-RU" dirty="0" smtClean="0">
                <a:solidFill>
                  <a:srgbClr val="0000FF"/>
                </a:solidFill>
                <a:latin typeface="Arial"/>
              </a:rPr>
              <a:t>01.01.2021</a:t>
            </a:r>
            <a:r>
              <a:rPr lang="ru-RU" dirty="0" smtClean="0">
                <a:solidFill>
                  <a:prstClr val="black"/>
                </a:solidFill>
              </a:rPr>
              <a:t>).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46715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484784"/>
            <a:ext cx="9144000" cy="1224136"/>
          </a:xfrm>
          <a:prstGeom prst="rect">
            <a:avLst/>
          </a:prstGeom>
          <a:solidFill>
            <a:schemeClr val="accent1">
              <a:lumMod val="20000"/>
              <a:lumOff val="80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1325" y="25574"/>
            <a:ext cx="6426868" cy="144655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2200" b="1" i="1" dirty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Комитет по государственному контролю и надзору </a:t>
            </a:r>
            <a:r>
              <a:rPr lang="ru-RU" sz="2200" b="1" i="1" dirty="0" smtClean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200" b="1" i="1" dirty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сфере </a:t>
            </a:r>
            <a:r>
              <a:rPr lang="ru-RU" sz="2200" b="1" i="1" dirty="0" smtClean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образования</a:t>
            </a:r>
          </a:p>
          <a:p>
            <a:pPr algn="ctr"/>
            <a:r>
              <a:rPr lang="ru-RU" sz="2200" b="1" i="1" dirty="0" smtClean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министерства образования </a:t>
            </a:r>
            <a:br>
              <a:rPr lang="ru-RU" sz="2200" b="1" i="1" dirty="0" smtClean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i="1" dirty="0" smtClean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Саратовской области</a:t>
            </a:r>
            <a:endParaRPr lang="ru-RU" sz="2200" b="1" i="1" dirty="0">
              <a:ln w="10541" cmpd="sng">
                <a:noFill/>
                <a:prstDash val="solid"/>
              </a:ln>
              <a:solidFill>
                <a:srgbClr val="A1957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1412776"/>
            <a:ext cx="8487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изменения, отраженные в новом Порядке организации и осуществления образовательной деятельности по основным общеобразовательным программам :</a:t>
            </a:r>
            <a:endParaRPr lang="ru-RU" sz="2000" b="1" dirty="0">
              <a:solidFill>
                <a:srgbClr val="A1957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5" descr="sarat0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3348" y="0"/>
            <a:ext cx="765318" cy="1217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71692" y="2692195"/>
            <a:ext cx="8964803" cy="37839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175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175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Только среднее общее образование </a:t>
            </a:r>
            <a:r>
              <a:rPr lang="ru-RU" sz="1750" dirty="0" smtClean="0">
                <a:latin typeface="Times New Roman"/>
                <a:ea typeface="Calibri"/>
                <a:cs typeface="Times New Roman"/>
              </a:rPr>
              <a:t>может быть получено в форме самообразования;</a:t>
            </a:r>
          </a:p>
          <a:p>
            <a:pPr algn="just">
              <a:lnSpc>
                <a:spcPct val="115000"/>
              </a:lnSpc>
              <a:buFont typeface="Arial" pitchFamily="34" charset="0"/>
              <a:buChar char="•"/>
            </a:pPr>
            <a:r>
              <a:rPr lang="ru-RU" sz="1750" dirty="0" smtClean="0">
                <a:latin typeface="Times New Roman"/>
                <a:ea typeface="Calibri"/>
                <a:cs typeface="Times New Roman"/>
              </a:rPr>
              <a:t> Образовательная деятельность при освоении общеобразовательных программ или отдельных компонентов этих программ может быть организована в форме практической подготовки;</a:t>
            </a:r>
          </a:p>
          <a:p>
            <a:pPr algn="just">
              <a:lnSpc>
                <a:spcPct val="115000"/>
              </a:lnSpc>
              <a:buFont typeface="Arial" pitchFamily="34" charset="0"/>
              <a:buChar char="•"/>
            </a:pPr>
            <a:r>
              <a:rPr lang="ru-RU" sz="1750" dirty="0" smtClean="0">
                <a:latin typeface="Times New Roman"/>
                <a:ea typeface="Calibri"/>
                <a:cs typeface="Times New Roman"/>
              </a:rPr>
              <a:t> Применение электронного обучения, дистанционных образовательных технологий </a:t>
            </a:r>
            <a:r>
              <a:rPr lang="ru-RU" sz="175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может осуществляться</a:t>
            </a:r>
            <a:r>
              <a:rPr lang="ru-RU" sz="1750" dirty="0" smtClean="0">
                <a:latin typeface="Times New Roman"/>
                <a:ea typeface="Calibri"/>
                <a:cs typeface="Times New Roman"/>
              </a:rPr>
              <a:t> при угрозе возникновения и (или) возникновении отдельных чрезвычайных ситуаций, введении режима повышенной готовности или чрезвычайной ситуации;</a:t>
            </a:r>
          </a:p>
          <a:p>
            <a:pPr algn="just">
              <a:lnSpc>
                <a:spcPct val="115000"/>
              </a:lnSpc>
              <a:buFont typeface="Arial" pitchFamily="34" charset="0"/>
              <a:buChar char="•"/>
            </a:pPr>
            <a:r>
              <a:rPr lang="ru-RU" sz="1750" dirty="0" smtClean="0">
                <a:latin typeface="Times New Roman"/>
                <a:ea typeface="Calibri"/>
                <a:cs typeface="Times New Roman"/>
              </a:rPr>
              <a:t> Образовательные организации </a:t>
            </a:r>
            <a:r>
              <a:rPr lang="ru-RU" sz="175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могут использовать сетевую форму </a:t>
            </a:r>
            <a:r>
              <a:rPr lang="ru-RU" sz="1750" dirty="0" smtClean="0">
                <a:latin typeface="Times New Roman"/>
                <a:ea typeface="Calibri"/>
                <a:cs typeface="Times New Roman"/>
              </a:rPr>
              <a:t>реализации общеобразовательных программ и (или) отдельных компонентов </a:t>
            </a:r>
            <a:r>
              <a:rPr lang="ru-RU" sz="175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с использованием ресурсов нескольких организаций</a:t>
            </a:r>
            <a:r>
              <a:rPr lang="ru-RU" sz="1750" dirty="0" smtClean="0">
                <a:latin typeface="Times New Roman"/>
                <a:ea typeface="Calibri"/>
                <a:cs typeface="Times New Roman"/>
              </a:rPr>
              <a:t>, осуществляющих образовательную деятельность, включая иностранные, а также при необходимости с использованием ресурсов </a:t>
            </a:r>
            <a:r>
              <a:rPr lang="ru-RU" sz="175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иных</a:t>
            </a:r>
            <a:r>
              <a:rPr lang="ru-RU" sz="1750" dirty="0" smtClean="0">
                <a:latin typeface="Times New Roman"/>
                <a:ea typeface="Calibri"/>
                <a:cs typeface="Times New Roman"/>
              </a:rPr>
              <a:t> организаций;</a:t>
            </a:r>
            <a:endParaRPr lang="ru-RU" sz="1750" dirty="0"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031763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484784"/>
            <a:ext cx="9144000" cy="1008112"/>
          </a:xfrm>
          <a:prstGeom prst="rect">
            <a:avLst/>
          </a:prstGeom>
          <a:solidFill>
            <a:schemeClr val="accent1">
              <a:lumMod val="20000"/>
              <a:lumOff val="80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1325" y="25574"/>
            <a:ext cx="6426868" cy="144655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2200" b="1" i="1" dirty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Комитет по государственному контролю и надзору </a:t>
            </a:r>
            <a:r>
              <a:rPr lang="ru-RU" sz="2200" b="1" i="1" dirty="0" smtClean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200" b="1" i="1" dirty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сфере </a:t>
            </a:r>
            <a:r>
              <a:rPr lang="ru-RU" sz="2200" b="1" i="1" dirty="0" smtClean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образования</a:t>
            </a:r>
          </a:p>
          <a:p>
            <a:pPr algn="ctr"/>
            <a:r>
              <a:rPr lang="ru-RU" sz="2200" b="1" i="1" dirty="0" smtClean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министерства образования </a:t>
            </a:r>
            <a:br>
              <a:rPr lang="ru-RU" sz="2200" b="1" i="1" dirty="0" smtClean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i="1" dirty="0" smtClean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Саратовской области</a:t>
            </a:r>
            <a:endParaRPr lang="ru-RU" sz="2200" b="1" i="1" dirty="0">
              <a:ln w="10541" cmpd="sng">
                <a:noFill/>
                <a:prstDash val="solid"/>
              </a:ln>
              <a:solidFill>
                <a:srgbClr val="A1957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1412776"/>
            <a:ext cx="8487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изменения, отраженные в новом Порядке организации и осуществления образовательной деятельности по основным общеобразовательным программам :</a:t>
            </a:r>
            <a:endParaRPr lang="ru-RU" sz="2000" b="1" dirty="0">
              <a:solidFill>
                <a:srgbClr val="A1957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5" descr="sarat0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3348" y="0"/>
            <a:ext cx="765318" cy="1217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179512" y="2996952"/>
            <a:ext cx="8785291" cy="195053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buFont typeface="Arial" pitchFamily="34" charset="0"/>
              <a:buChar char="•"/>
            </a:pPr>
            <a:r>
              <a:rPr lang="ru-RU" sz="1750" dirty="0" smtClean="0">
                <a:latin typeface="Times New Roman"/>
                <a:ea typeface="Calibri"/>
                <a:cs typeface="Times New Roman"/>
              </a:rPr>
              <a:t> Объединение обучающихся в группы из нескольких классов возможно только в </a:t>
            </a:r>
            <a:r>
              <a:rPr lang="ru-RU" sz="175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малокомплектных</a:t>
            </a:r>
            <a:r>
              <a:rPr lang="ru-RU" sz="1750" dirty="0" smtClean="0">
                <a:latin typeface="Times New Roman"/>
                <a:ea typeface="Calibri"/>
                <a:cs typeface="Times New Roman"/>
              </a:rPr>
              <a:t>  образовательных организациях </a:t>
            </a:r>
            <a:r>
              <a:rPr lang="ru-RU" sz="175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и</a:t>
            </a:r>
            <a:r>
              <a:rPr lang="ru-RU" sz="175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только по образовательным программам начального общего образования</a:t>
            </a:r>
            <a:r>
              <a:rPr lang="ru-RU" sz="1750" dirty="0" smtClean="0">
                <a:latin typeface="Times New Roman"/>
                <a:ea typeface="Calibri"/>
                <a:cs typeface="Times New Roman"/>
              </a:rPr>
              <a:t>;</a:t>
            </a:r>
            <a:endParaRPr lang="ru-RU" sz="1750" dirty="0" smtClean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buFont typeface="Arial" pitchFamily="34" charset="0"/>
              <a:buChar char="•"/>
            </a:pPr>
            <a:r>
              <a:rPr lang="ru-RU" sz="1750" dirty="0" smtClean="0">
                <a:latin typeface="Times New Roman"/>
                <a:ea typeface="Calibri"/>
                <a:cs typeface="Times New Roman"/>
              </a:rPr>
              <a:t> Исходя из категории обучающихся с ОВЗ их численность в классе (группе) устанавливается в соответствии с санитарно-эпидемиологическими правилами и нормативами (ранее: не более 15).</a:t>
            </a:r>
          </a:p>
        </p:txBody>
      </p:sp>
    </p:spTree>
    <p:extLst>
      <p:ext uri="{BB962C8B-B14F-4D97-AF65-F5344CB8AC3E}">
        <p14:creationId xmlns:p14="http://schemas.microsoft.com/office/powerpoint/2010/main" xmlns="" val="189031763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628801"/>
            <a:ext cx="9144000" cy="769440"/>
          </a:xfrm>
          <a:prstGeom prst="rect">
            <a:avLst/>
          </a:prstGeom>
          <a:solidFill>
            <a:schemeClr val="accent1">
              <a:lumMod val="20000"/>
              <a:lumOff val="80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7664" y="0"/>
            <a:ext cx="6426868" cy="144655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2200" b="1" i="1" dirty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Комитет по государственному контролю и надзору </a:t>
            </a:r>
            <a:r>
              <a:rPr lang="ru-RU" sz="2200" b="1" i="1" dirty="0" smtClean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200" b="1" i="1" dirty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сфере </a:t>
            </a:r>
            <a:r>
              <a:rPr lang="ru-RU" sz="2200" b="1" i="1" dirty="0" smtClean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образования</a:t>
            </a:r>
          </a:p>
          <a:p>
            <a:pPr algn="ctr"/>
            <a:r>
              <a:rPr lang="ru-RU" sz="2200" b="1" i="1" dirty="0" smtClean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министерства образования Саратовской области</a:t>
            </a:r>
            <a:endParaRPr lang="ru-RU" sz="2200" b="1" i="1" dirty="0">
              <a:ln w="10541" cmpd="sng">
                <a:noFill/>
                <a:prstDash val="solid"/>
              </a:ln>
              <a:solidFill>
                <a:srgbClr val="A1957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1124" y="1637031"/>
            <a:ext cx="84874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Нормативный правовой акт утративший силу и вступивший в силу:</a:t>
            </a:r>
            <a:endParaRPr lang="ru-RU" sz="2200" b="1" dirty="0">
              <a:solidFill>
                <a:srgbClr val="A1957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5" descr="sarat0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91124" y="0"/>
            <a:ext cx="765318" cy="1217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395536" y="2492896"/>
            <a:ext cx="8401542" cy="1477328"/>
          </a:xfrm>
          <a:prstGeom prst="rect">
            <a:avLst/>
          </a:prstGeom>
          <a:solidFill>
            <a:srgbClr val="C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Минобрнауки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России от 22.01.2014 № 32 </a:t>
            </a:r>
          </a:p>
          <a:p>
            <a:pPr algn="just"/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утверждении Порядка приема граждан на обучение по образовательным программам начального общего, основного общего и среднего общего образования»</a:t>
            </a:r>
          </a:p>
          <a:p>
            <a:pPr algn="just"/>
            <a:r>
              <a:rPr lang="ru-RU" dirty="0" smtClean="0">
                <a:latin typeface="Arial"/>
              </a:rPr>
              <a:t>(Окончание действия </a:t>
            </a:r>
            <a:r>
              <a:rPr lang="ru-RU" dirty="0">
                <a:latin typeface="Arial"/>
              </a:rPr>
              <a:t>документа - </a:t>
            </a:r>
            <a:r>
              <a:rPr lang="ru-RU" dirty="0" smtClean="0">
                <a:solidFill>
                  <a:srgbClr val="0000FF"/>
                </a:solidFill>
                <a:latin typeface="Arial"/>
              </a:rPr>
              <a:t>21.09.2020</a:t>
            </a:r>
            <a:r>
              <a:rPr lang="ru-RU" dirty="0" smtClean="0">
                <a:solidFill>
                  <a:prstClr val="black"/>
                </a:solidFill>
              </a:rPr>
              <a:t>).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4005064"/>
            <a:ext cx="8408031" cy="1477328"/>
          </a:xfrm>
          <a:prstGeom prst="rect">
            <a:avLst/>
          </a:prstGeom>
          <a:solidFill>
            <a:srgbClr val="92D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Минпросвещения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России от 02.09.2020 № 458 </a:t>
            </a:r>
          </a:p>
          <a:p>
            <a:pPr lvl="0" algn="just"/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утверждении Порядка приема на обучение по образовательным программам начального общего, основного общего и среднего общего образования»</a:t>
            </a:r>
          </a:p>
          <a:p>
            <a:pPr lvl="0" algn="just"/>
            <a:r>
              <a:rPr lang="ru-RU" dirty="0" smtClean="0">
                <a:solidFill>
                  <a:prstClr val="black"/>
                </a:solidFill>
              </a:rPr>
              <a:t>(</a:t>
            </a:r>
            <a:r>
              <a:rPr lang="ru-RU" dirty="0">
                <a:solidFill>
                  <a:prstClr val="black"/>
                </a:solidFill>
                <a:latin typeface="Arial"/>
              </a:rPr>
              <a:t>Начало действия документа - </a:t>
            </a:r>
            <a:r>
              <a:rPr lang="ru-RU" dirty="0" smtClean="0">
                <a:solidFill>
                  <a:srgbClr val="0000FF"/>
                </a:solidFill>
                <a:latin typeface="Arial"/>
              </a:rPr>
              <a:t>22.09.2020</a:t>
            </a:r>
            <a:r>
              <a:rPr lang="ru-RU" dirty="0" smtClean="0">
                <a:solidFill>
                  <a:prstClr val="black"/>
                </a:solidFill>
              </a:rPr>
              <a:t>).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666891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484784"/>
            <a:ext cx="9144000" cy="864096"/>
          </a:xfrm>
          <a:prstGeom prst="rect">
            <a:avLst/>
          </a:prstGeom>
          <a:solidFill>
            <a:schemeClr val="accent1">
              <a:lumMod val="20000"/>
              <a:lumOff val="80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1325" y="25574"/>
            <a:ext cx="6426868" cy="144655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2200" b="1" i="1" dirty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Комитет по государственному контролю и надзору </a:t>
            </a:r>
            <a:r>
              <a:rPr lang="ru-RU" sz="2200" b="1" i="1" dirty="0" smtClean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200" b="1" i="1" dirty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сфере </a:t>
            </a:r>
            <a:r>
              <a:rPr lang="ru-RU" sz="2200" b="1" i="1" dirty="0" smtClean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образования</a:t>
            </a:r>
          </a:p>
          <a:p>
            <a:pPr algn="ctr"/>
            <a:r>
              <a:rPr lang="ru-RU" sz="2200" b="1" i="1" dirty="0" smtClean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министерства образования </a:t>
            </a:r>
            <a:br>
              <a:rPr lang="ru-RU" sz="2200" b="1" i="1" dirty="0" smtClean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i="1" dirty="0" smtClean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Саратовской области</a:t>
            </a:r>
            <a:endParaRPr lang="ru-RU" sz="2200" b="1" i="1" dirty="0">
              <a:ln w="10541" cmpd="sng">
                <a:noFill/>
                <a:prstDash val="solid"/>
              </a:ln>
              <a:solidFill>
                <a:srgbClr val="A1957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1412776"/>
            <a:ext cx="8487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изменения, отраженные в новом Порядке приема на обучение по образовательным программам начального общего, основного общего и среднего общего образования:</a:t>
            </a:r>
            <a:endParaRPr lang="ru-RU" sz="2000" b="1" dirty="0">
              <a:solidFill>
                <a:srgbClr val="A1957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5" descr="sarat0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3348" y="0"/>
            <a:ext cx="765318" cy="1217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107504" y="2708920"/>
            <a:ext cx="8857299" cy="318933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buFont typeface="Arial" pitchFamily="34" charset="0"/>
              <a:buChar char="•"/>
            </a:pPr>
            <a:r>
              <a:rPr lang="ru-RU" sz="1750" dirty="0" smtClean="0">
                <a:latin typeface="Times New Roman"/>
                <a:ea typeface="Calibri"/>
                <a:cs typeface="Times New Roman"/>
              </a:rPr>
              <a:t> Образовательные организации </a:t>
            </a:r>
            <a:r>
              <a:rPr lang="ru-RU" sz="175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размещают на своих информационных стендах и официальных сайтах</a:t>
            </a:r>
            <a:r>
              <a:rPr lang="ru-RU" sz="1750" dirty="0" smtClean="0">
                <a:latin typeface="Times New Roman"/>
                <a:ea typeface="Calibri"/>
                <a:cs typeface="Times New Roman"/>
              </a:rPr>
              <a:t> распорядительный акт органа местного самоуправления о закреплении образовательных организаций за конкретными территориями муниципального района издаваемый не позднее 15 марта текущего года (ранее: не позднее 1 февраля текущего года) в течение </a:t>
            </a:r>
            <a:r>
              <a:rPr lang="ru-RU" sz="175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10 календарных дней с момента его издания</a:t>
            </a:r>
            <a:r>
              <a:rPr lang="ru-RU" sz="1750" dirty="0" smtClean="0">
                <a:latin typeface="Times New Roman"/>
                <a:ea typeface="Calibri"/>
                <a:cs typeface="Times New Roman"/>
              </a:rPr>
              <a:t>;</a:t>
            </a:r>
          </a:p>
          <a:p>
            <a:pPr algn="just">
              <a:lnSpc>
                <a:spcPct val="115000"/>
              </a:lnSpc>
              <a:buFont typeface="Arial" pitchFamily="34" charset="0"/>
              <a:buChar char="•"/>
            </a:pPr>
            <a:r>
              <a:rPr lang="ru-RU" sz="1750" dirty="0" smtClean="0">
                <a:latin typeface="Times New Roman"/>
                <a:ea typeface="Calibri"/>
                <a:cs typeface="Times New Roman"/>
              </a:rPr>
              <a:t>Утвержден список категорий детей, которым во </a:t>
            </a:r>
            <a:r>
              <a:rPr lang="ru-RU" sz="175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внеочередном и первоочередном порядке </a:t>
            </a:r>
            <a:r>
              <a:rPr lang="ru-RU" sz="1750" dirty="0" smtClean="0">
                <a:latin typeface="Times New Roman"/>
                <a:ea typeface="Calibri"/>
                <a:cs typeface="Times New Roman"/>
              </a:rPr>
              <a:t>предоставляются места в общеобразовательных организациях, в том числе, имеющих интернат;</a:t>
            </a:r>
          </a:p>
          <a:p>
            <a:pPr algn="just">
              <a:lnSpc>
                <a:spcPct val="115000"/>
              </a:lnSpc>
              <a:buFont typeface="Arial" pitchFamily="34" charset="0"/>
              <a:buChar char="•"/>
            </a:pPr>
            <a:r>
              <a:rPr lang="ru-RU" sz="1750" dirty="0" smtClean="0">
                <a:latin typeface="Times New Roman"/>
                <a:ea typeface="Calibri"/>
                <a:cs typeface="Times New Roman"/>
              </a:rPr>
              <a:t> Поступающие с ОВЗ, достигшие возраста 18 лет, принимаются на обучение по адаптированной образовательной программе </a:t>
            </a:r>
            <a:r>
              <a:rPr lang="ru-RU" sz="175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только с согласия самих поступающих</a:t>
            </a:r>
            <a:r>
              <a:rPr lang="ru-RU" sz="1750" dirty="0" smtClean="0">
                <a:latin typeface="Times New Roman"/>
                <a:ea typeface="Calibri"/>
                <a:cs typeface="Times New Roman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xmlns="" val="189031763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556792"/>
            <a:ext cx="9144000" cy="1080120"/>
          </a:xfrm>
          <a:prstGeom prst="rect">
            <a:avLst/>
          </a:prstGeom>
          <a:solidFill>
            <a:schemeClr val="accent1">
              <a:lumMod val="20000"/>
              <a:lumOff val="80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1325" y="25574"/>
            <a:ext cx="6426868" cy="144655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2200" b="1" i="1" dirty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Комитет по государственному контролю и надзору </a:t>
            </a:r>
            <a:r>
              <a:rPr lang="ru-RU" sz="2200" b="1" i="1" dirty="0" smtClean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200" b="1" i="1" dirty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сфере </a:t>
            </a:r>
            <a:r>
              <a:rPr lang="ru-RU" sz="2200" b="1" i="1" dirty="0" smtClean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образования</a:t>
            </a:r>
          </a:p>
          <a:p>
            <a:pPr algn="ctr"/>
            <a:r>
              <a:rPr lang="ru-RU" sz="2200" b="1" i="1" dirty="0" smtClean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министерства образования </a:t>
            </a:r>
            <a:br>
              <a:rPr lang="ru-RU" sz="2200" b="1" i="1" dirty="0" smtClean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i="1" dirty="0" smtClean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Саратовской области</a:t>
            </a:r>
            <a:endParaRPr lang="ru-RU" sz="2200" b="1" i="1" dirty="0">
              <a:ln w="10541" cmpd="sng">
                <a:noFill/>
                <a:prstDash val="solid"/>
              </a:ln>
              <a:solidFill>
                <a:srgbClr val="A1957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1556792"/>
            <a:ext cx="8487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изменения, отраженные в новом Порядке приема на обучение по образовательным программам начального общего, основного общего и среднего общего образования:</a:t>
            </a:r>
            <a:endParaRPr lang="ru-RU" sz="2000" b="1" dirty="0">
              <a:solidFill>
                <a:srgbClr val="A1957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5" descr="sarat0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3348" y="0"/>
            <a:ext cx="765318" cy="1217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179512" y="2780928"/>
            <a:ext cx="8857299" cy="37664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buFont typeface="Arial" pitchFamily="34" charset="0"/>
              <a:buChar char="•"/>
            </a:pPr>
            <a:r>
              <a:rPr lang="ru-RU" sz="1750" dirty="0" smtClean="0">
                <a:latin typeface="Times New Roman"/>
                <a:ea typeface="Calibri"/>
                <a:cs typeface="Times New Roman"/>
              </a:rPr>
              <a:t> Прием в общеобразовательную организацию осуществляется </a:t>
            </a:r>
            <a:r>
              <a:rPr lang="ru-RU" sz="175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в течение всего учебного года </a:t>
            </a:r>
            <a:r>
              <a:rPr lang="ru-RU" sz="1750" dirty="0" smtClean="0">
                <a:latin typeface="Times New Roman"/>
                <a:ea typeface="Calibri"/>
                <a:cs typeface="Times New Roman"/>
              </a:rPr>
              <a:t>при наличии свободных мест;</a:t>
            </a:r>
          </a:p>
          <a:p>
            <a:pPr algn="just">
              <a:lnSpc>
                <a:spcPct val="115000"/>
              </a:lnSpc>
              <a:buFont typeface="Arial" pitchFamily="34" charset="0"/>
              <a:buChar char="•"/>
            </a:pPr>
            <a:r>
              <a:rPr lang="ru-RU" sz="175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Прием заявлений о приеме на обучение в первый класс для детей, проживающих на закрепленной территории, а также для внеочередных и первоочередных категорий детей начинается </a:t>
            </a:r>
            <a:r>
              <a:rPr lang="ru-RU" sz="175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с 1 апреля текущего года и завершается 30 июня текущего года, </a:t>
            </a:r>
            <a:r>
              <a:rPr lang="ru-RU" sz="175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а руководитель организации </a:t>
            </a:r>
            <a:r>
              <a:rPr lang="ru-RU" sz="175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в течение 3 рабочих дней после завершения приема заявлений о приеме в первый класс</a:t>
            </a:r>
            <a:r>
              <a:rPr lang="ru-RU" sz="175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издает распорядительный акт о приеме на обучение детей;</a:t>
            </a:r>
          </a:p>
          <a:p>
            <a:pPr algn="just">
              <a:lnSpc>
                <a:spcPct val="115000"/>
              </a:lnSpc>
              <a:buFont typeface="Arial" pitchFamily="34" charset="0"/>
              <a:buChar char="•"/>
            </a:pPr>
            <a:r>
              <a:rPr lang="ru-RU" sz="175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175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Прием заявлений о приеме на обучение в первый класс для детей, не проживающих на закрепленной территории начинается </a:t>
            </a:r>
            <a:r>
              <a:rPr lang="ru-RU" sz="175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6 июля текущего года до момента заполнения свободных мест, но не позднее 5 сентября текущего года,</a:t>
            </a:r>
            <a:r>
              <a:rPr lang="ru-RU" sz="175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а руководитель организации </a:t>
            </a:r>
            <a:r>
              <a:rPr lang="ru-RU" sz="175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в течение 5 рабочих дней после приема заявления </a:t>
            </a:r>
            <a:r>
              <a:rPr lang="ru-RU" sz="175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о приеме на обучение издает распорядительный акт о приеме на обучение ребенка или поступающего;</a:t>
            </a:r>
          </a:p>
        </p:txBody>
      </p:sp>
    </p:spTree>
    <p:extLst>
      <p:ext uri="{BB962C8B-B14F-4D97-AF65-F5344CB8AC3E}">
        <p14:creationId xmlns:p14="http://schemas.microsoft.com/office/powerpoint/2010/main" xmlns="" val="189031763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412776"/>
            <a:ext cx="9144000" cy="1080120"/>
          </a:xfrm>
          <a:prstGeom prst="rect">
            <a:avLst/>
          </a:prstGeom>
          <a:solidFill>
            <a:schemeClr val="accent1">
              <a:lumMod val="20000"/>
              <a:lumOff val="80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1325" y="25574"/>
            <a:ext cx="6426868" cy="144655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2200" b="1" i="1" dirty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Комитет по государственному контролю и надзору </a:t>
            </a:r>
            <a:r>
              <a:rPr lang="ru-RU" sz="2200" b="1" i="1" dirty="0" smtClean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200" b="1" i="1" dirty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сфере </a:t>
            </a:r>
            <a:r>
              <a:rPr lang="ru-RU" sz="2200" b="1" i="1" dirty="0" smtClean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образования</a:t>
            </a:r>
          </a:p>
          <a:p>
            <a:pPr algn="ctr"/>
            <a:r>
              <a:rPr lang="ru-RU" sz="2200" b="1" i="1" dirty="0" smtClean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министерства образования </a:t>
            </a:r>
            <a:br>
              <a:rPr lang="ru-RU" sz="2200" b="1" i="1" dirty="0" smtClean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i="1" dirty="0" smtClean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Саратовской области</a:t>
            </a:r>
            <a:endParaRPr lang="ru-RU" sz="2200" b="1" i="1" dirty="0">
              <a:ln w="10541" cmpd="sng">
                <a:noFill/>
                <a:prstDash val="solid"/>
              </a:ln>
              <a:solidFill>
                <a:srgbClr val="A1957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1412776"/>
            <a:ext cx="8487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изменения, отраженные в новом Порядке приема на обучение по образовательным программам начального общего, основного общего и среднего общего образования:</a:t>
            </a:r>
            <a:endParaRPr lang="ru-RU" sz="2000" b="1" dirty="0">
              <a:solidFill>
                <a:srgbClr val="A1957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5" descr="sarat0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3348" y="0"/>
            <a:ext cx="765318" cy="1217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107504" y="2420888"/>
            <a:ext cx="8857299" cy="40795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buFont typeface="Arial" pitchFamily="34" charset="0"/>
              <a:buChar char="•"/>
            </a:pPr>
            <a:r>
              <a:rPr lang="ru-RU" sz="173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Для приема в образовательную организацию родитель(и) (законный(е) представитель(и) теперь предоставляет </a:t>
            </a:r>
            <a:r>
              <a:rPr lang="ru-RU" sz="16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копии</a:t>
            </a:r>
            <a:r>
              <a:rPr lang="ru-RU" sz="16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необходимых документов, но вместе с тем, при посещении образовательной организации и (или) очном взаимодействии с уполномоченными должностными лицами данной организации родитель(и) (законный(е) представитель(и) </a:t>
            </a:r>
            <a:r>
              <a:rPr lang="ru-RU" sz="16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предъявляет(ют) оригиналы представленных ранее документов</a:t>
            </a:r>
            <a:r>
              <a:rPr lang="ru-RU" sz="16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, а поступающий – </a:t>
            </a:r>
            <a:r>
              <a:rPr lang="ru-RU" sz="16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оригинал документа, удостоверяющего личность</a:t>
            </a:r>
            <a:r>
              <a:rPr lang="ru-RU" sz="16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;</a:t>
            </a:r>
          </a:p>
          <a:p>
            <a:pPr algn="just">
              <a:lnSpc>
                <a:spcPct val="115000"/>
              </a:lnSpc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При предоставлении документов для </a:t>
            </a:r>
            <a:r>
              <a:rPr lang="ru-RU" sz="16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первоочередного или внеочередного порядка приема заявлений</a:t>
            </a:r>
            <a:r>
              <a:rPr lang="ru-RU" sz="16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в образовательную организацию родитель(и) (законный(е) представитель(и) дополнительно представляет </a:t>
            </a:r>
            <a:r>
              <a:rPr lang="ru-RU" sz="16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справку с места работы</a:t>
            </a:r>
            <a:r>
              <a:rPr lang="ru-RU" sz="16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родителя(ей) (законного(</a:t>
            </a:r>
            <a:r>
              <a:rPr lang="ru-RU" sz="1600" dirty="0" err="1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ых</a:t>
            </a:r>
            <a:r>
              <a:rPr lang="ru-RU" sz="16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) представителя(ей) ребенка;</a:t>
            </a:r>
          </a:p>
          <a:p>
            <a:pPr algn="just">
              <a:lnSpc>
                <a:spcPct val="115000"/>
              </a:lnSpc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После регистрации заявления о приеме на обучение и перечня документов, представленных родителями им </a:t>
            </a:r>
            <a:r>
              <a:rPr lang="ru-RU" sz="16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выдается документ</a:t>
            </a:r>
            <a:r>
              <a:rPr lang="ru-RU" sz="16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, заверенный подписью должностного лица образовательной организации, содержащий номер заявления о приеме на обучение и перечень представленных документов (исключено понятие «расписка»).</a:t>
            </a:r>
          </a:p>
        </p:txBody>
      </p:sp>
    </p:spTree>
    <p:extLst>
      <p:ext uri="{BB962C8B-B14F-4D97-AF65-F5344CB8AC3E}">
        <p14:creationId xmlns:p14="http://schemas.microsoft.com/office/powerpoint/2010/main" xmlns="" val="189031763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484784"/>
            <a:ext cx="9144000" cy="1008112"/>
          </a:xfrm>
          <a:prstGeom prst="rect">
            <a:avLst/>
          </a:prstGeom>
          <a:solidFill>
            <a:schemeClr val="accent1">
              <a:lumMod val="20000"/>
              <a:lumOff val="80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1325" y="25574"/>
            <a:ext cx="6426868" cy="144655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2200" b="1" i="1" dirty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Комитет по государственному контролю и надзору </a:t>
            </a:r>
            <a:r>
              <a:rPr lang="ru-RU" sz="2200" b="1" i="1" dirty="0" smtClean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200" b="1" i="1" dirty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сфере </a:t>
            </a:r>
            <a:r>
              <a:rPr lang="ru-RU" sz="2200" b="1" i="1" dirty="0" smtClean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образования</a:t>
            </a:r>
          </a:p>
          <a:p>
            <a:pPr algn="ctr"/>
            <a:r>
              <a:rPr lang="ru-RU" sz="2200" b="1" i="1" dirty="0" smtClean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министерства образования </a:t>
            </a:r>
            <a:br>
              <a:rPr lang="ru-RU" sz="2200" b="1" i="1" dirty="0" smtClean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i="1" dirty="0" smtClean="0">
                <a:ln w="10541" cmpd="sng">
                  <a:noFill/>
                  <a:prstDash val="solid"/>
                </a:ln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Саратовской области</a:t>
            </a:r>
            <a:endParaRPr lang="ru-RU" sz="2200" b="1" i="1" dirty="0">
              <a:ln w="10541" cmpd="sng">
                <a:noFill/>
                <a:prstDash val="solid"/>
              </a:ln>
              <a:solidFill>
                <a:srgbClr val="A1957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1412776"/>
            <a:ext cx="8487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изменения, отраженные в новом Порядке приема на обучение по образовательным программам начального общего, основного общего и среднего общего образования:</a:t>
            </a:r>
            <a:endParaRPr lang="ru-RU" sz="2000" b="1" dirty="0">
              <a:solidFill>
                <a:srgbClr val="A1957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5" descr="sarat0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3348" y="0"/>
            <a:ext cx="765318" cy="1217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107504" y="2924944"/>
            <a:ext cx="8857299" cy="287963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1750" dirty="0" smtClean="0">
                <a:latin typeface="Times New Roman"/>
                <a:ea typeface="Calibri"/>
                <a:cs typeface="Times New Roman"/>
              </a:rPr>
              <a:t>Заявление о приеме на обучение и документы для приема на обучение можно подавать: </a:t>
            </a:r>
          </a:p>
          <a:p>
            <a:pPr algn="just">
              <a:lnSpc>
                <a:spcPct val="115000"/>
              </a:lnSpc>
              <a:buFont typeface="Arial" pitchFamily="34" charset="0"/>
              <a:buChar char="•"/>
            </a:pPr>
            <a:r>
              <a:rPr lang="ru-RU" sz="1750" dirty="0" smtClean="0">
                <a:latin typeface="Times New Roman"/>
                <a:ea typeface="Calibri"/>
                <a:cs typeface="Times New Roman"/>
              </a:rPr>
              <a:t> в ходе личного обращения в образовательную организацию,</a:t>
            </a:r>
          </a:p>
          <a:p>
            <a:pPr algn="just">
              <a:lnSpc>
                <a:spcPct val="115000"/>
              </a:lnSpc>
              <a:buFont typeface="Arial" pitchFamily="34" charset="0"/>
              <a:buChar char="•"/>
            </a:pPr>
            <a:r>
              <a:rPr lang="ru-RU" sz="1750" dirty="0" smtClean="0">
                <a:latin typeface="Times New Roman"/>
                <a:ea typeface="Calibri"/>
                <a:cs typeface="Times New Roman"/>
              </a:rPr>
              <a:t> в электронной форме, </a:t>
            </a:r>
          </a:p>
          <a:p>
            <a:pPr algn="just">
              <a:lnSpc>
                <a:spcPct val="115000"/>
              </a:lnSpc>
              <a:buFont typeface="Arial" pitchFamily="34" charset="0"/>
              <a:buChar char="•"/>
            </a:pPr>
            <a:r>
              <a:rPr lang="ru-RU" sz="1750" dirty="0" smtClean="0">
                <a:latin typeface="Times New Roman"/>
                <a:ea typeface="Calibri"/>
                <a:cs typeface="Times New Roman"/>
              </a:rPr>
              <a:t> через операторов почтовой связи общего пользования заказным письмом с уведомлением о вручении, </a:t>
            </a:r>
          </a:p>
          <a:p>
            <a:pPr algn="just">
              <a:lnSpc>
                <a:spcPct val="115000"/>
              </a:lnSpc>
              <a:buFont typeface="Arial" pitchFamily="34" charset="0"/>
              <a:buChar char="•"/>
            </a:pPr>
            <a:r>
              <a:rPr lang="ru-RU" sz="1750" dirty="0" smtClean="0">
                <a:latin typeface="Times New Roman"/>
                <a:ea typeface="Calibri"/>
                <a:cs typeface="Times New Roman"/>
              </a:rPr>
              <a:t> с использованием функционала (сервисов) региональных порталов государственных и муниципальных услуг, являющихся государственными информационными системами субъектов Российской Федерации, созданными органами государственной власти субъектов Российской Федерации (при наличии);</a:t>
            </a:r>
          </a:p>
        </p:txBody>
      </p:sp>
    </p:spTree>
    <p:extLst>
      <p:ext uri="{BB962C8B-B14F-4D97-AF65-F5344CB8AC3E}">
        <p14:creationId xmlns:p14="http://schemas.microsoft.com/office/powerpoint/2010/main" xmlns="" val="189031763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5_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3719</TotalTime>
  <Words>1309</Words>
  <Application>Microsoft Office PowerPoint</Application>
  <PresentationFormat>Экран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5_Трек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NEROZYA ELENA</dc:creator>
  <cp:lastModifiedBy>admin</cp:lastModifiedBy>
  <cp:revision>245</cp:revision>
  <cp:lastPrinted>2019-08-27T14:27:14Z</cp:lastPrinted>
  <dcterms:created xsi:type="dcterms:W3CDTF">2017-10-21T08:14:02Z</dcterms:created>
  <dcterms:modified xsi:type="dcterms:W3CDTF">2020-12-18T08:21:01Z</dcterms:modified>
</cp:coreProperties>
</file>